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3" r:id="rId4"/>
    <p:sldId id="266" r:id="rId5"/>
    <p:sldId id="274" r:id="rId6"/>
    <p:sldId id="270" r:id="rId7"/>
    <p:sldId id="272" r:id="rId8"/>
    <p:sldId id="264" r:id="rId9"/>
    <p:sldId id="276" r:id="rId10"/>
    <p:sldId id="271" r:id="rId11"/>
    <p:sldId id="27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4CF9B90-1D93-4B9D-A351-EC8E7B6550C6}">
          <p14:sldIdLst>
            <p14:sldId id="256"/>
            <p14:sldId id="273"/>
            <p14:sldId id="266"/>
            <p14:sldId id="274"/>
            <p14:sldId id="270"/>
            <p14:sldId id="272"/>
            <p14:sldId id="264"/>
            <p14:sldId id="276"/>
            <p14:sldId id="27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D8F899-449B-36A8-1EBB-981C4EA25F59}" name="Jakub Holeniszczy (260693)" initials="JH" userId="S::260693@student.pwr.edu.pl::baecb6ed-bef8-4390-8e3c-cf037c54dd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7"/>
    <a:srgbClr val="57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874CC-B912-4052-A45F-1CB8CF3CEB41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AC6EEF9F-5235-4D0B-B937-8FF69DE30EFB}">
      <dgm:prSet phldrT="[Tekst]"/>
      <dgm:spPr/>
      <dgm:t>
        <a:bodyPr/>
        <a:lstStyle/>
        <a:p>
          <a:r>
            <a:rPr lang="pl-PL" dirty="0"/>
            <a:t>Dyrektor Centrum</a:t>
          </a:r>
        </a:p>
        <a:p>
          <a:r>
            <a:rPr lang="pl-PL" dirty="0"/>
            <a:t>prof. Halina Pawlak-Kruczek</a:t>
          </a:r>
        </a:p>
      </dgm:t>
    </dgm:pt>
    <dgm:pt modelId="{0C98FEDB-8B2E-433B-A0DD-82931C7FBB8A}" type="parTrans" cxnId="{92742109-B96C-4AF6-BC07-E19322B9B28E}">
      <dgm:prSet/>
      <dgm:spPr/>
      <dgm:t>
        <a:bodyPr/>
        <a:lstStyle/>
        <a:p>
          <a:endParaRPr lang="pl-PL"/>
        </a:p>
      </dgm:t>
    </dgm:pt>
    <dgm:pt modelId="{4AA12DA4-1687-43A4-B3AD-437C932827C8}" type="sibTrans" cxnId="{92742109-B96C-4AF6-BC07-E19322B9B28E}">
      <dgm:prSet/>
      <dgm:spPr/>
      <dgm:t>
        <a:bodyPr/>
        <a:lstStyle/>
        <a:p>
          <a:endParaRPr lang="pl-PL"/>
        </a:p>
      </dgm:t>
    </dgm:pt>
    <dgm:pt modelId="{F900EB51-183A-4ABD-9275-08402BDC137B}">
      <dgm:prSet/>
      <dgm:spPr/>
      <dgm:t>
        <a:bodyPr/>
        <a:lstStyle/>
        <a:p>
          <a:r>
            <a:rPr lang="pl-PL" dirty="0"/>
            <a:t>Wicedyrektor Centrum</a:t>
          </a:r>
        </a:p>
        <a:p>
          <a:r>
            <a:rPr lang="pl-PL" dirty="0"/>
            <a:t>prof. Andrzej Kaźmierczak</a:t>
          </a:r>
        </a:p>
      </dgm:t>
    </dgm:pt>
    <dgm:pt modelId="{8E0CB206-6174-45F4-AC57-E695038AD0B8}" type="parTrans" cxnId="{F7F77FB0-8510-4140-A812-4A159BEA91B9}">
      <dgm:prSet/>
      <dgm:spPr/>
      <dgm:t>
        <a:bodyPr/>
        <a:lstStyle/>
        <a:p>
          <a:endParaRPr lang="pl-PL"/>
        </a:p>
      </dgm:t>
    </dgm:pt>
    <dgm:pt modelId="{D1313E5E-B227-453A-904F-09D460AF4E53}" type="sibTrans" cxnId="{F7F77FB0-8510-4140-A812-4A159BEA91B9}">
      <dgm:prSet/>
      <dgm:spPr/>
      <dgm:t>
        <a:bodyPr/>
        <a:lstStyle/>
        <a:p>
          <a:endParaRPr lang="pl-PL"/>
        </a:p>
      </dgm:t>
    </dgm:pt>
    <dgm:pt modelId="{51B7E7B6-098C-48C6-90BA-1CAE68DE1A62}">
      <dgm:prSet/>
      <dgm:spPr/>
      <dgm:t>
        <a:bodyPr/>
        <a:lstStyle/>
        <a:p>
          <a:r>
            <a:rPr lang="pl-PL" dirty="0"/>
            <a:t>Rada Naukowa</a:t>
          </a:r>
        </a:p>
      </dgm:t>
    </dgm:pt>
    <dgm:pt modelId="{E023C3FE-8392-4999-B24E-0171A55E1CEC}" type="parTrans" cxnId="{EF4CE770-C28A-4566-8975-67EC1041EE6D}">
      <dgm:prSet/>
      <dgm:spPr/>
      <dgm:t>
        <a:bodyPr/>
        <a:lstStyle/>
        <a:p>
          <a:endParaRPr lang="pl-PL"/>
        </a:p>
      </dgm:t>
    </dgm:pt>
    <dgm:pt modelId="{D50A6DA5-E950-441F-B127-B4B2BEFC70B2}" type="sibTrans" cxnId="{EF4CE770-C28A-4566-8975-67EC1041EE6D}">
      <dgm:prSet/>
      <dgm:spPr/>
      <dgm:t>
        <a:bodyPr/>
        <a:lstStyle/>
        <a:p>
          <a:endParaRPr lang="pl-PL"/>
        </a:p>
      </dgm:t>
    </dgm:pt>
    <dgm:pt modelId="{9A8FBFDE-53C9-4C61-A7B5-9B0A0620439E}">
      <dgm:prSet/>
      <dgm:spPr/>
      <dgm:t>
        <a:bodyPr/>
        <a:lstStyle/>
        <a:p>
          <a:r>
            <a:rPr lang="pl-PL" dirty="0"/>
            <a:t>Rada Honorowa</a:t>
          </a:r>
        </a:p>
      </dgm:t>
    </dgm:pt>
    <dgm:pt modelId="{93FE1071-299E-4EAB-B995-87F80B5CCFED}" type="parTrans" cxnId="{9AF99A6F-3DD4-4AEB-8103-F38407F95F9B}">
      <dgm:prSet/>
      <dgm:spPr/>
      <dgm:t>
        <a:bodyPr/>
        <a:lstStyle/>
        <a:p>
          <a:endParaRPr lang="pl-PL"/>
        </a:p>
      </dgm:t>
    </dgm:pt>
    <dgm:pt modelId="{7AA965B2-3907-4E2D-A982-11C4CD6A24CD}" type="sibTrans" cxnId="{9AF99A6F-3DD4-4AEB-8103-F38407F95F9B}">
      <dgm:prSet/>
      <dgm:spPr/>
      <dgm:t>
        <a:bodyPr/>
        <a:lstStyle/>
        <a:p>
          <a:endParaRPr lang="pl-PL"/>
        </a:p>
      </dgm:t>
    </dgm:pt>
    <dgm:pt modelId="{18CD5F08-E903-4375-8519-42ED6488FADC}" type="asst">
      <dgm:prSet/>
      <dgm:spPr/>
      <dgm:t>
        <a:bodyPr/>
        <a:lstStyle/>
        <a:p>
          <a:r>
            <a:rPr lang="pl-PL" dirty="0"/>
            <a:t>Koordynatorzy</a:t>
          </a:r>
        </a:p>
        <a:p>
          <a:r>
            <a:rPr lang="pl-PL" dirty="0"/>
            <a:t>DB, JH</a:t>
          </a:r>
        </a:p>
      </dgm:t>
    </dgm:pt>
    <dgm:pt modelId="{4252A409-1AC9-4A35-ADA8-9648E403B761}" type="parTrans" cxnId="{ECB9814C-AC61-42A9-86F0-FCF89D679824}">
      <dgm:prSet/>
      <dgm:spPr/>
      <dgm:t>
        <a:bodyPr/>
        <a:lstStyle/>
        <a:p>
          <a:endParaRPr lang="pl-PL"/>
        </a:p>
      </dgm:t>
    </dgm:pt>
    <dgm:pt modelId="{D9447ED2-2E8B-4949-9146-A0A13B2CC853}" type="sibTrans" cxnId="{ECB9814C-AC61-42A9-86F0-FCF89D679824}">
      <dgm:prSet/>
      <dgm:spPr/>
      <dgm:t>
        <a:bodyPr/>
        <a:lstStyle/>
        <a:p>
          <a:endParaRPr lang="pl-PL"/>
        </a:p>
      </dgm:t>
    </dgm:pt>
    <dgm:pt modelId="{387C46ED-67BE-4A26-B579-AF5505C9D72B}" type="pres">
      <dgm:prSet presAssocID="{A09874CC-B912-4052-A45F-1CB8CF3CEB41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3438FAA-B950-435A-9ED2-FE82AD8D11CA}" type="pres">
      <dgm:prSet presAssocID="{AC6EEF9F-5235-4D0B-B937-8FF69DE30EFB}" presName="hierRoot1" presStyleCnt="0">
        <dgm:presLayoutVars>
          <dgm:hierBranch/>
        </dgm:presLayoutVars>
      </dgm:prSet>
      <dgm:spPr/>
    </dgm:pt>
    <dgm:pt modelId="{93125899-92E0-4479-91E1-6EE56CAC74A0}" type="pres">
      <dgm:prSet presAssocID="{AC6EEF9F-5235-4D0B-B937-8FF69DE30EFB}" presName="rootComposite1" presStyleCnt="0"/>
      <dgm:spPr/>
    </dgm:pt>
    <dgm:pt modelId="{4C5B0A3B-13E7-4F7D-B96A-D97A9E667119}" type="pres">
      <dgm:prSet presAssocID="{AC6EEF9F-5235-4D0B-B937-8FF69DE30EFB}" presName="rootText1" presStyleLbl="node0" presStyleIdx="0" presStyleCnt="1" custScaleX="314117" custLinFactNeighborX="1989" custLinFactNeighborY="22613">
        <dgm:presLayoutVars>
          <dgm:chPref val="3"/>
        </dgm:presLayoutVars>
      </dgm:prSet>
      <dgm:spPr/>
    </dgm:pt>
    <dgm:pt modelId="{4627A2A3-AE0E-439C-9A55-198EB3BA120C}" type="pres">
      <dgm:prSet presAssocID="{AC6EEF9F-5235-4D0B-B937-8FF69DE30EFB}" presName="rootConnector1" presStyleLbl="node1" presStyleIdx="0" presStyleCnt="0"/>
      <dgm:spPr/>
    </dgm:pt>
    <dgm:pt modelId="{37D67A2F-6FBE-47C4-9B71-06EB7BBA3919}" type="pres">
      <dgm:prSet presAssocID="{AC6EEF9F-5235-4D0B-B937-8FF69DE30EFB}" presName="hierChild2" presStyleCnt="0"/>
      <dgm:spPr/>
    </dgm:pt>
    <dgm:pt modelId="{D54FAB2B-E936-4631-86CA-FFD0A69FEE3F}" type="pres">
      <dgm:prSet presAssocID="{8E0CB206-6174-45F4-AC57-E695038AD0B8}" presName="Name35" presStyleLbl="parChTrans1D2" presStyleIdx="0" presStyleCnt="1"/>
      <dgm:spPr/>
    </dgm:pt>
    <dgm:pt modelId="{927A73D7-F7DE-414E-81F8-3021CF4A3C28}" type="pres">
      <dgm:prSet presAssocID="{F900EB51-183A-4ABD-9275-08402BDC137B}" presName="hierRoot2" presStyleCnt="0">
        <dgm:presLayoutVars>
          <dgm:hierBranch/>
        </dgm:presLayoutVars>
      </dgm:prSet>
      <dgm:spPr/>
    </dgm:pt>
    <dgm:pt modelId="{945590B5-A716-475A-8617-7E119A359105}" type="pres">
      <dgm:prSet presAssocID="{F900EB51-183A-4ABD-9275-08402BDC137B}" presName="rootComposite" presStyleCnt="0"/>
      <dgm:spPr/>
    </dgm:pt>
    <dgm:pt modelId="{22B543CD-9483-46D2-9409-99D33F569B84}" type="pres">
      <dgm:prSet presAssocID="{F900EB51-183A-4ABD-9275-08402BDC137B}" presName="rootText" presStyleLbl="node2" presStyleIdx="0" presStyleCnt="1" custScaleX="315780" custLinFactNeighborX="2678" custLinFactNeighborY="-8420">
        <dgm:presLayoutVars>
          <dgm:chPref val="3"/>
        </dgm:presLayoutVars>
      </dgm:prSet>
      <dgm:spPr/>
    </dgm:pt>
    <dgm:pt modelId="{AE5B2BA5-1C76-4ADE-886B-2156D9B42944}" type="pres">
      <dgm:prSet presAssocID="{F900EB51-183A-4ABD-9275-08402BDC137B}" presName="rootConnector" presStyleLbl="node2" presStyleIdx="0" presStyleCnt="1"/>
      <dgm:spPr/>
    </dgm:pt>
    <dgm:pt modelId="{1E1F854B-F1ED-4E1F-B5C3-94052B391785}" type="pres">
      <dgm:prSet presAssocID="{F900EB51-183A-4ABD-9275-08402BDC137B}" presName="hierChild4" presStyleCnt="0"/>
      <dgm:spPr/>
    </dgm:pt>
    <dgm:pt modelId="{788439B0-B63C-4272-AB8E-4B43F6AE197B}" type="pres">
      <dgm:prSet presAssocID="{93FE1071-299E-4EAB-B995-87F80B5CCFED}" presName="Name35" presStyleLbl="parChTrans1D3" presStyleIdx="0" presStyleCnt="3"/>
      <dgm:spPr/>
    </dgm:pt>
    <dgm:pt modelId="{83F1AC4C-87B3-4D7A-A638-900459E49B45}" type="pres">
      <dgm:prSet presAssocID="{9A8FBFDE-53C9-4C61-A7B5-9B0A0620439E}" presName="hierRoot2" presStyleCnt="0">
        <dgm:presLayoutVars>
          <dgm:hierBranch val="init"/>
        </dgm:presLayoutVars>
      </dgm:prSet>
      <dgm:spPr/>
    </dgm:pt>
    <dgm:pt modelId="{914FACC3-76C0-46C0-B767-5715FA8DF5D4}" type="pres">
      <dgm:prSet presAssocID="{9A8FBFDE-53C9-4C61-A7B5-9B0A0620439E}" presName="rootComposite" presStyleCnt="0"/>
      <dgm:spPr/>
    </dgm:pt>
    <dgm:pt modelId="{42B9F071-2C36-4658-ABD1-7965D0FE863E}" type="pres">
      <dgm:prSet presAssocID="{9A8FBFDE-53C9-4C61-A7B5-9B0A0620439E}" presName="rootText" presStyleLbl="node3" presStyleIdx="0" presStyleCnt="2" custLinFactNeighborX="39662" custLinFactNeighborY="-31233">
        <dgm:presLayoutVars>
          <dgm:chPref val="3"/>
        </dgm:presLayoutVars>
      </dgm:prSet>
      <dgm:spPr/>
    </dgm:pt>
    <dgm:pt modelId="{B75A3AE7-3CE2-4DDD-9A2F-CD010AAB015B}" type="pres">
      <dgm:prSet presAssocID="{9A8FBFDE-53C9-4C61-A7B5-9B0A0620439E}" presName="rootConnector" presStyleLbl="node3" presStyleIdx="0" presStyleCnt="2"/>
      <dgm:spPr/>
    </dgm:pt>
    <dgm:pt modelId="{F2BFA63E-2F3A-4695-8B12-C96056A7618D}" type="pres">
      <dgm:prSet presAssocID="{9A8FBFDE-53C9-4C61-A7B5-9B0A0620439E}" presName="hierChild4" presStyleCnt="0"/>
      <dgm:spPr/>
    </dgm:pt>
    <dgm:pt modelId="{E110D315-5504-4A32-A929-0640CC35CB6D}" type="pres">
      <dgm:prSet presAssocID="{9A8FBFDE-53C9-4C61-A7B5-9B0A0620439E}" presName="hierChild5" presStyleCnt="0"/>
      <dgm:spPr/>
    </dgm:pt>
    <dgm:pt modelId="{2541DC93-2536-4CF0-AF26-01B989246621}" type="pres">
      <dgm:prSet presAssocID="{E023C3FE-8392-4999-B24E-0171A55E1CEC}" presName="Name35" presStyleLbl="parChTrans1D3" presStyleIdx="1" presStyleCnt="3"/>
      <dgm:spPr/>
    </dgm:pt>
    <dgm:pt modelId="{D6783A99-17B8-4BBB-85EB-B93908854A4E}" type="pres">
      <dgm:prSet presAssocID="{51B7E7B6-098C-48C6-90BA-1CAE68DE1A62}" presName="hierRoot2" presStyleCnt="0">
        <dgm:presLayoutVars>
          <dgm:hierBranch val="init"/>
        </dgm:presLayoutVars>
      </dgm:prSet>
      <dgm:spPr/>
    </dgm:pt>
    <dgm:pt modelId="{93FA5FD2-30E5-4BA9-BD10-7E27D87CA676}" type="pres">
      <dgm:prSet presAssocID="{51B7E7B6-098C-48C6-90BA-1CAE68DE1A62}" presName="rootComposite" presStyleCnt="0"/>
      <dgm:spPr/>
    </dgm:pt>
    <dgm:pt modelId="{4EEAE0A1-8423-4F3C-958B-5E4EE54799E0}" type="pres">
      <dgm:prSet presAssocID="{51B7E7B6-098C-48C6-90BA-1CAE68DE1A62}" presName="rootText" presStyleLbl="node3" presStyleIdx="1" presStyleCnt="2" custLinFactNeighborX="-48843" custLinFactNeighborY="-30887">
        <dgm:presLayoutVars>
          <dgm:chPref val="3"/>
        </dgm:presLayoutVars>
      </dgm:prSet>
      <dgm:spPr/>
    </dgm:pt>
    <dgm:pt modelId="{30064A2E-D2B2-47EE-816A-3EFF800BADFB}" type="pres">
      <dgm:prSet presAssocID="{51B7E7B6-098C-48C6-90BA-1CAE68DE1A62}" presName="rootConnector" presStyleLbl="node3" presStyleIdx="1" presStyleCnt="2"/>
      <dgm:spPr/>
    </dgm:pt>
    <dgm:pt modelId="{6F111089-D462-42C9-9EC6-A46FD0DD9A6C}" type="pres">
      <dgm:prSet presAssocID="{51B7E7B6-098C-48C6-90BA-1CAE68DE1A62}" presName="hierChild4" presStyleCnt="0"/>
      <dgm:spPr/>
    </dgm:pt>
    <dgm:pt modelId="{8745766F-B74C-4939-8684-E257FFEA0CB0}" type="pres">
      <dgm:prSet presAssocID="{51B7E7B6-098C-48C6-90BA-1CAE68DE1A62}" presName="hierChild5" presStyleCnt="0"/>
      <dgm:spPr/>
    </dgm:pt>
    <dgm:pt modelId="{2A66154B-C48C-4160-B7AF-A679861B57CD}" type="pres">
      <dgm:prSet presAssocID="{F900EB51-183A-4ABD-9275-08402BDC137B}" presName="hierChild5" presStyleCnt="0"/>
      <dgm:spPr/>
    </dgm:pt>
    <dgm:pt modelId="{C7BB49AF-BC71-4984-8776-15AB2FDAAA33}" type="pres">
      <dgm:prSet presAssocID="{4252A409-1AC9-4A35-ADA8-9648E403B761}" presName="Name111" presStyleLbl="parChTrans1D3" presStyleIdx="2" presStyleCnt="3"/>
      <dgm:spPr/>
    </dgm:pt>
    <dgm:pt modelId="{CA28C44B-E0B9-40B9-A21B-C507C91116E6}" type="pres">
      <dgm:prSet presAssocID="{18CD5F08-E903-4375-8519-42ED6488FADC}" presName="hierRoot3" presStyleCnt="0">
        <dgm:presLayoutVars>
          <dgm:hierBranch val="init"/>
        </dgm:presLayoutVars>
      </dgm:prSet>
      <dgm:spPr/>
    </dgm:pt>
    <dgm:pt modelId="{10B79437-4BCF-4D24-A0FE-DFAE21AE775A}" type="pres">
      <dgm:prSet presAssocID="{18CD5F08-E903-4375-8519-42ED6488FADC}" presName="rootComposite3" presStyleCnt="0"/>
      <dgm:spPr/>
    </dgm:pt>
    <dgm:pt modelId="{BBC35568-5C43-4F8B-B2B4-C70DDFBBDCA1}" type="pres">
      <dgm:prSet presAssocID="{18CD5F08-E903-4375-8519-42ED6488FADC}" presName="rootText3" presStyleLbl="asst2" presStyleIdx="0" presStyleCnt="1" custLinFactX="53298" custLinFactNeighborX="100000" custLinFactNeighborY="-22952">
        <dgm:presLayoutVars>
          <dgm:chPref val="3"/>
        </dgm:presLayoutVars>
      </dgm:prSet>
      <dgm:spPr/>
    </dgm:pt>
    <dgm:pt modelId="{EEF977DC-D16B-4681-B5F9-4DD8C37D50F1}" type="pres">
      <dgm:prSet presAssocID="{18CD5F08-E903-4375-8519-42ED6488FADC}" presName="rootConnector3" presStyleLbl="asst2" presStyleIdx="0" presStyleCnt="1"/>
      <dgm:spPr/>
    </dgm:pt>
    <dgm:pt modelId="{E04CDC40-DCB4-40D4-ACF5-591DEC823162}" type="pres">
      <dgm:prSet presAssocID="{18CD5F08-E903-4375-8519-42ED6488FADC}" presName="hierChild6" presStyleCnt="0"/>
      <dgm:spPr/>
    </dgm:pt>
    <dgm:pt modelId="{2F582E5C-AC66-4CC6-BD83-07ADF65279EC}" type="pres">
      <dgm:prSet presAssocID="{18CD5F08-E903-4375-8519-42ED6488FADC}" presName="hierChild7" presStyleCnt="0"/>
      <dgm:spPr/>
    </dgm:pt>
    <dgm:pt modelId="{028C1DC8-3A88-4A91-87EE-4EE4B170D475}" type="pres">
      <dgm:prSet presAssocID="{AC6EEF9F-5235-4D0B-B937-8FF69DE30EFB}" presName="hierChild3" presStyleCnt="0"/>
      <dgm:spPr/>
    </dgm:pt>
  </dgm:ptLst>
  <dgm:cxnLst>
    <dgm:cxn modelId="{92742109-B96C-4AF6-BC07-E19322B9B28E}" srcId="{A09874CC-B912-4052-A45F-1CB8CF3CEB41}" destId="{AC6EEF9F-5235-4D0B-B937-8FF69DE30EFB}" srcOrd="0" destOrd="0" parTransId="{0C98FEDB-8B2E-433B-A0DD-82931C7FBB8A}" sibTransId="{4AA12DA4-1687-43A4-B3AD-437C932827C8}"/>
    <dgm:cxn modelId="{0C18151E-6E76-4893-8697-D5AD67BD6FE2}" type="presOf" srcId="{9A8FBFDE-53C9-4C61-A7B5-9B0A0620439E}" destId="{42B9F071-2C36-4658-ABD1-7965D0FE863E}" srcOrd="0" destOrd="0" presId="urn:microsoft.com/office/officeart/2005/8/layout/orgChart1"/>
    <dgm:cxn modelId="{F01F192F-451D-470B-B259-BCE777BE1574}" type="presOf" srcId="{E023C3FE-8392-4999-B24E-0171A55E1CEC}" destId="{2541DC93-2536-4CF0-AF26-01B989246621}" srcOrd="0" destOrd="0" presId="urn:microsoft.com/office/officeart/2005/8/layout/orgChart1"/>
    <dgm:cxn modelId="{ECB9814C-AC61-42A9-86F0-FCF89D679824}" srcId="{F900EB51-183A-4ABD-9275-08402BDC137B}" destId="{18CD5F08-E903-4375-8519-42ED6488FADC}" srcOrd="2" destOrd="0" parTransId="{4252A409-1AC9-4A35-ADA8-9648E403B761}" sibTransId="{D9447ED2-2E8B-4949-9146-A0A13B2CC853}"/>
    <dgm:cxn modelId="{9AF99A6F-3DD4-4AEB-8103-F38407F95F9B}" srcId="{F900EB51-183A-4ABD-9275-08402BDC137B}" destId="{9A8FBFDE-53C9-4C61-A7B5-9B0A0620439E}" srcOrd="0" destOrd="0" parTransId="{93FE1071-299E-4EAB-B995-87F80B5CCFED}" sibTransId="{7AA965B2-3907-4E2D-A982-11C4CD6A24CD}"/>
    <dgm:cxn modelId="{EF4CE770-C28A-4566-8975-67EC1041EE6D}" srcId="{F900EB51-183A-4ABD-9275-08402BDC137B}" destId="{51B7E7B6-098C-48C6-90BA-1CAE68DE1A62}" srcOrd="1" destOrd="0" parTransId="{E023C3FE-8392-4999-B24E-0171A55E1CEC}" sibTransId="{D50A6DA5-E950-441F-B127-B4B2BEFC70B2}"/>
    <dgm:cxn modelId="{E6790E8C-C34E-4E90-AF23-13A6B1E55C2D}" type="presOf" srcId="{51B7E7B6-098C-48C6-90BA-1CAE68DE1A62}" destId="{30064A2E-D2B2-47EE-816A-3EFF800BADFB}" srcOrd="1" destOrd="0" presId="urn:microsoft.com/office/officeart/2005/8/layout/orgChart1"/>
    <dgm:cxn modelId="{9B780D91-6438-471D-93E9-BBC1450A8719}" type="presOf" srcId="{51B7E7B6-098C-48C6-90BA-1CAE68DE1A62}" destId="{4EEAE0A1-8423-4F3C-958B-5E4EE54799E0}" srcOrd="0" destOrd="0" presId="urn:microsoft.com/office/officeart/2005/8/layout/orgChart1"/>
    <dgm:cxn modelId="{5EF7A491-BCC6-465D-966F-07B568716EF1}" type="presOf" srcId="{8E0CB206-6174-45F4-AC57-E695038AD0B8}" destId="{D54FAB2B-E936-4631-86CA-FFD0A69FEE3F}" srcOrd="0" destOrd="0" presId="urn:microsoft.com/office/officeart/2005/8/layout/orgChart1"/>
    <dgm:cxn modelId="{223074A8-602F-406B-BE95-6BBE0AA28BF9}" type="presOf" srcId="{93FE1071-299E-4EAB-B995-87F80B5CCFED}" destId="{788439B0-B63C-4272-AB8E-4B43F6AE197B}" srcOrd="0" destOrd="0" presId="urn:microsoft.com/office/officeart/2005/8/layout/orgChart1"/>
    <dgm:cxn modelId="{F7F77FB0-8510-4140-A812-4A159BEA91B9}" srcId="{AC6EEF9F-5235-4D0B-B937-8FF69DE30EFB}" destId="{F900EB51-183A-4ABD-9275-08402BDC137B}" srcOrd="0" destOrd="0" parTransId="{8E0CB206-6174-45F4-AC57-E695038AD0B8}" sibTransId="{D1313E5E-B227-453A-904F-09D460AF4E53}"/>
    <dgm:cxn modelId="{BE3FBCB3-1CCD-4B13-808D-EE9496209868}" type="presOf" srcId="{F900EB51-183A-4ABD-9275-08402BDC137B}" destId="{22B543CD-9483-46D2-9409-99D33F569B84}" srcOrd="0" destOrd="0" presId="urn:microsoft.com/office/officeart/2005/8/layout/orgChart1"/>
    <dgm:cxn modelId="{5FE85AB5-D2D0-46B4-B5C9-13609EA3978A}" type="presOf" srcId="{18CD5F08-E903-4375-8519-42ED6488FADC}" destId="{BBC35568-5C43-4F8B-B2B4-C70DDFBBDCA1}" srcOrd="0" destOrd="0" presId="urn:microsoft.com/office/officeart/2005/8/layout/orgChart1"/>
    <dgm:cxn modelId="{0E8E13BB-C6B3-4CA8-9574-5CF9B7E81D6A}" type="presOf" srcId="{A09874CC-B912-4052-A45F-1CB8CF3CEB41}" destId="{387C46ED-67BE-4A26-B579-AF5505C9D72B}" srcOrd="0" destOrd="0" presId="urn:microsoft.com/office/officeart/2005/8/layout/orgChart1"/>
    <dgm:cxn modelId="{68EE68D8-5EB8-4070-82EF-4DF718B4E94B}" type="presOf" srcId="{AC6EEF9F-5235-4D0B-B937-8FF69DE30EFB}" destId="{4C5B0A3B-13E7-4F7D-B96A-D97A9E667119}" srcOrd="0" destOrd="0" presId="urn:microsoft.com/office/officeart/2005/8/layout/orgChart1"/>
    <dgm:cxn modelId="{A8154EDD-BF12-43C5-823D-10214716CA0D}" type="presOf" srcId="{9A8FBFDE-53C9-4C61-A7B5-9B0A0620439E}" destId="{B75A3AE7-3CE2-4DDD-9A2F-CD010AAB015B}" srcOrd="1" destOrd="0" presId="urn:microsoft.com/office/officeart/2005/8/layout/orgChart1"/>
    <dgm:cxn modelId="{6FA77AF4-102C-4E4D-8237-7C01FBB573A1}" type="presOf" srcId="{18CD5F08-E903-4375-8519-42ED6488FADC}" destId="{EEF977DC-D16B-4681-B5F9-4DD8C37D50F1}" srcOrd="1" destOrd="0" presId="urn:microsoft.com/office/officeart/2005/8/layout/orgChart1"/>
    <dgm:cxn modelId="{A866C4F8-DF46-418F-8F30-52D0A789008C}" type="presOf" srcId="{AC6EEF9F-5235-4D0B-B937-8FF69DE30EFB}" destId="{4627A2A3-AE0E-439C-9A55-198EB3BA120C}" srcOrd="1" destOrd="0" presId="urn:microsoft.com/office/officeart/2005/8/layout/orgChart1"/>
    <dgm:cxn modelId="{48C0E6FA-233C-4198-9F45-816DB66B5E23}" type="presOf" srcId="{4252A409-1AC9-4A35-ADA8-9648E403B761}" destId="{C7BB49AF-BC71-4984-8776-15AB2FDAAA33}" srcOrd="0" destOrd="0" presId="urn:microsoft.com/office/officeart/2005/8/layout/orgChart1"/>
    <dgm:cxn modelId="{EFD265FB-CEB8-479E-84DD-215C1AC1C640}" type="presOf" srcId="{F900EB51-183A-4ABD-9275-08402BDC137B}" destId="{AE5B2BA5-1C76-4ADE-886B-2156D9B42944}" srcOrd="1" destOrd="0" presId="urn:microsoft.com/office/officeart/2005/8/layout/orgChart1"/>
    <dgm:cxn modelId="{2AD567E5-F3DC-4077-B098-CA6399975AE1}" type="presParOf" srcId="{387C46ED-67BE-4A26-B579-AF5505C9D72B}" destId="{C3438FAA-B950-435A-9ED2-FE82AD8D11CA}" srcOrd="0" destOrd="0" presId="urn:microsoft.com/office/officeart/2005/8/layout/orgChart1"/>
    <dgm:cxn modelId="{FDC6699C-FCCF-43D3-8644-1ED9CE9E590C}" type="presParOf" srcId="{C3438FAA-B950-435A-9ED2-FE82AD8D11CA}" destId="{93125899-92E0-4479-91E1-6EE56CAC74A0}" srcOrd="0" destOrd="0" presId="urn:microsoft.com/office/officeart/2005/8/layout/orgChart1"/>
    <dgm:cxn modelId="{3D7989AA-80AC-4488-B524-31AE051488D3}" type="presParOf" srcId="{93125899-92E0-4479-91E1-6EE56CAC74A0}" destId="{4C5B0A3B-13E7-4F7D-B96A-D97A9E667119}" srcOrd="0" destOrd="0" presId="urn:microsoft.com/office/officeart/2005/8/layout/orgChart1"/>
    <dgm:cxn modelId="{99DB9ADD-96BD-4FBA-9A54-0014A61D6936}" type="presParOf" srcId="{93125899-92E0-4479-91E1-6EE56CAC74A0}" destId="{4627A2A3-AE0E-439C-9A55-198EB3BA120C}" srcOrd="1" destOrd="0" presId="urn:microsoft.com/office/officeart/2005/8/layout/orgChart1"/>
    <dgm:cxn modelId="{D12575E3-61F0-4297-881D-52E05E150826}" type="presParOf" srcId="{C3438FAA-B950-435A-9ED2-FE82AD8D11CA}" destId="{37D67A2F-6FBE-47C4-9B71-06EB7BBA3919}" srcOrd="1" destOrd="0" presId="urn:microsoft.com/office/officeart/2005/8/layout/orgChart1"/>
    <dgm:cxn modelId="{2363C858-1B67-4F70-A1E7-4F3345A1A8F6}" type="presParOf" srcId="{37D67A2F-6FBE-47C4-9B71-06EB7BBA3919}" destId="{D54FAB2B-E936-4631-86CA-FFD0A69FEE3F}" srcOrd="0" destOrd="0" presId="urn:microsoft.com/office/officeart/2005/8/layout/orgChart1"/>
    <dgm:cxn modelId="{9BBC6BD3-F3F8-43E4-B4E5-9A43958E7346}" type="presParOf" srcId="{37D67A2F-6FBE-47C4-9B71-06EB7BBA3919}" destId="{927A73D7-F7DE-414E-81F8-3021CF4A3C28}" srcOrd="1" destOrd="0" presId="urn:microsoft.com/office/officeart/2005/8/layout/orgChart1"/>
    <dgm:cxn modelId="{1E684FEB-CAB5-4222-881B-59E2C28B6DDC}" type="presParOf" srcId="{927A73D7-F7DE-414E-81F8-3021CF4A3C28}" destId="{945590B5-A716-475A-8617-7E119A359105}" srcOrd="0" destOrd="0" presId="urn:microsoft.com/office/officeart/2005/8/layout/orgChart1"/>
    <dgm:cxn modelId="{46FFB4D4-A473-4455-8418-6980A9512764}" type="presParOf" srcId="{945590B5-A716-475A-8617-7E119A359105}" destId="{22B543CD-9483-46D2-9409-99D33F569B84}" srcOrd="0" destOrd="0" presId="urn:microsoft.com/office/officeart/2005/8/layout/orgChart1"/>
    <dgm:cxn modelId="{599868FF-F315-49FC-BB92-5440542F49CE}" type="presParOf" srcId="{945590B5-A716-475A-8617-7E119A359105}" destId="{AE5B2BA5-1C76-4ADE-886B-2156D9B42944}" srcOrd="1" destOrd="0" presId="urn:microsoft.com/office/officeart/2005/8/layout/orgChart1"/>
    <dgm:cxn modelId="{36EBF644-E026-407C-9D77-A1A3E42C6161}" type="presParOf" srcId="{927A73D7-F7DE-414E-81F8-3021CF4A3C28}" destId="{1E1F854B-F1ED-4E1F-B5C3-94052B391785}" srcOrd="1" destOrd="0" presId="urn:microsoft.com/office/officeart/2005/8/layout/orgChart1"/>
    <dgm:cxn modelId="{BCDCCA97-5A21-4507-91E9-F00AD878FFFC}" type="presParOf" srcId="{1E1F854B-F1ED-4E1F-B5C3-94052B391785}" destId="{788439B0-B63C-4272-AB8E-4B43F6AE197B}" srcOrd="0" destOrd="0" presId="urn:microsoft.com/office/officeart/2005/8/layout/orgChart1"/>
    <dgm:cxn modelId="{77B001EA-2279-41C5-A3E7-42E2AB8F91BB}" type="presParOf" srcId="{1E1F854B-F1ED-4E1F-B5C3-94052B391785}" destId="{83F1AC4C-87B3-4D7A-A638-900459E49B45}" srcOrd="1" destOrd="0" presId="urn:microsoft.com/office/officeart/2005/8/layout/orgChart1"/>
    <dgm:cxn modelId="{EF104A61-788C-402F-96BD-E72CDF4FEFCC}" type="presParOf" srcId="{83F1AC4C-87B3-4D7A-A638-900459E49B45}" destId="{914FACC3-76C0-46C0-B767-5715FA8DF5D4}" srcOrd="0" destOrd="0" presId="urn:microsoft.com/office/officeart/2005/8/layout/orgChart1"/>
    <dgm:cxn modelId="{204A0984-EE32-4A87-9D1F-4CCDA24B6620}" type="presParOf" srcId="{914FACC3-76C0-46C0-B767-5715FA8DF5D4}" destId="{42B9F071-2C36-4658-ABD1-7965D0FE863E}" srcOrd="0" destOrd="0" presId="urn:microsoft.com/office/officeart/2005/8/layout/orgChart1"/>
    <dgm:cxn modelId="{628D6CB2-6D50-42D9-B4E7-B388AA6686C7}" type="presParOf" srcId="{914FACC3-76C0-46C0-B767-5715FA8DF5D4}" destId="{B75A3AE7-3CE2-4DDD-9A2F-CD010AAB015B}" srcOrd="1" destOrd="0" presId="urn:microsoft.com/office/officeart/2005/8/layout/orgChart1"/>
    <dgm:cxn modelId="{74308DA3-BF6C-43A5-8791-FE74601D1B38}" type="presParOf" srcId="{83F1AC4C-87B3-4D7A-A638-900459E49B45}" destId="{F2BFA63E-2F3A-4695-8B12-C96056A7618D}" srcOrd="1" destOrd="0" presId="urn:microsoft.com/office/officeart/2005/8/layout/orgChart1"/>
    <dgm:cxn modelId="{C171E56E-A919-49FD-BA66-B9FAA10A4889}" type="presParOf" srcId="{83F1AC4C-87B3-4D7A-A638-900459E49B45}" destId="{E110D315-5504-4A32-A929-0640CC35CB6D}" srcOrd="2" destOrd="0" presId="urn:microsoft.com/office/officeart/2005/8/layout/orgChart1"/>
    <dgm:cxn modelId="{32FE8FC0-354F-4396-A95F-C44D50B7F271}" type="presParOf" srcId="{1E1F854B-F1ED-4E1F-B5C3-94052B391785}" destId="{2541DC93-2536-4CF0-AF26-01B989246621}" srcOrd="2" destOrd="0" presId="urn:microsoft.com/office/officeart/2005/8/layout/orgChart1"/>
    <dgm:cxn modelId="{BA449D80-A6C6-4EA5-B7CA-DB53FF758C85}" type="presParOf" srcId="{1E1F854B-F1ED-4E1F-B5C3-94052B391785}" destId="{D6783A99-17B8-4BBB-85EB-B93908854A4E}" srcOrd="3" destOrd="0" presId="urn:microsoft.com/office/officeart/2005/8/layout/orgChart1"/>
    <dgm:cxn modelId="{DB1E5286-AAD2-4F2A-B865-14D6EA2DC43D}" type="presParOf" srcId="{D6783A99-17B8-4BBB-85EB-B93908854A4E}" destId="{93FA5FD2-30E5-4BA9-BD10-7E27D87CA676}" srcOrd="0" destOrd="0" presId="urn:microsoft.com/office/officeart/2005/8/layout/orgChart1"/>
    <dgm:cxn modelId="{3A99DAF0-6872-4992-9073-81FEFAC896EF}" type="presParOf" srcId="{93FA5FD2-30E5-4BA9-BD10-7E27D87CA676}" destId="{4EEAE0A1-8423-4F3C-958B-5E4EE54799E0}" srcOrd="0" destOrd="0" presId="urn:microsoft.com/office/officeart/2005/8/layout/orgChart1"/>
    <dgm:cxn modelId="{221A0D93-17AB-4317-8421-6134F34814F6}" type="presParOf" srcId="{93FA5FD2-30E5-4BA9-BD10-7E27D87CA676}" destId="{30064A2E-D2B2-47EE-816A-3EFF800BADFB}" srcOrd="1" destOrd="0" presId="urn:microsoft.com/office/officeart/2005/8/layout/orgChart1"/>
    <dgm:cxn modelId="{0BF5B9EA-B577-4F8A-86CF-D3BFC2664476}" type="presParOf" srcId="{D6783A99-17B8-4BBB-85EB-B93908854A4E}" destId="{6F111089-D462-42C9-9EC6-A46FD0DD9A6C}" srcOrd="1" destOrd="0" presId="urn:microsoft.com/office/officeart/2005/8/layout/orgChart1"/>
    <dgm:cxn modelId="{48017607-FEE2-4299-931A-AAE2803E43B6}" type="presParOf" srcId="{D6783A99-17B8-4BBB-85EB-B93908854A4E}" destId="{8745766F-B74C-4939-8684-E257FFEA0CB0}" srcOrd="2" destOrd="0" presId="urn:microsoft.com/office/officeart/2005/8/layout/orgChart1"/>
    <dgm:cxn modelId="{AF30BC84-7996-4907-ADAE-A76D8365B940}" type="presParOf" srcId="{927A73D7-F7DE-414E-81F8-3021CF4A3C28}" destId="{2A66154B-C48C-4160-B7AF-A679861B57CD}" srcOrd="2" destOrd="0" presId="urn:microsoft.com/office/officeart/2005/8/layout/orgChart1"/>
    <dgm:cxn modelId="{4DB49BF0-065D-48A8-9A80-C71A033526DC}" type="presParOf" srcId="{2A66154B-C48C-4160-B7AF-A679861B57CD}" destId="{C7BB49AF-BC71-4984-8776-15AB2FDAAA33}" srcOrd="0" destOrd="0" presId="urn:microsoft.com/office/officeart/2005/8/layout/orgChart1"/>
    <dgm:cxn modelId="{AE0D3DC3-0DF5-417E-9129-9A90AE2A042C}" type="presParOf" srcId="{2A66154B-C48C-4160-B7AF-A679861B57CD}" destId="{CA28C44B-E0B9-40B9-A21B-C507C91116E6}" srcOrd="1" destOrd="0" presId="urn:microsoft.com/office/officeart/2005/8/layout/orgChart1"/>
    <dgm:cxn modelId="{950B974F-B1D1-4BC0-9A32-43D2536FD9A0}" type="presParOf" srcId="{CA28C44B-E0B9-40B9-A21B-C507C91116E6}" destId="{10B79437-4BCF-4D24-A0FE-DFAE21AE775A}" srcOrd="0" destOrd="0" presId="urn:microsoft.com/office/officeart/2005/8/layout/orgChart1"/>
    <dgm:cxn modelId="{9C776A50-C4EB-432A-8134-5F5DBCA0618A}" type="presParOf" srcId="{10B79437-4BCF-4D24-A0FE-DFAE21AE775A}" destId="{BBC35568-5C43-4F8B-B2B4-C70DDFBBDCA1}" srcOrd="0" destOrd="0" presId="urn:microsoft.com/office/officeart/2005/8/layout/orgChart1"/>
    <dgm:cxn modelId="{E6CC471E-DB74-44F2-8EBA-D70B9E74D475}" type="presParOf" srcId="{10B79437-4BCF-4D24-A0FE-DFAE21AE775A}" destId="{EEF977DC-D16B-4681-B5F9-4DD8C37D50F1}" srcOrd="1" destOrd="0" presId="urn:microsoft.com/office/officeart/2005/8/layout/orgChart1"/>
    <dgm:cxn modelId="{F71B9CFB-1932-4A22-A4B6-0FDF6A7D68F8}" type="presParOf" srcId="{CA28C44B-E0B9-40B9-A21B-C507C91116E6}" destId="{E04CDC40-DCB4-40D4-ACF5-591DEC823162}" srcOrd="1" destOrd="0" presId="urn:microsoft.com/office/officeart/2005/8/layout/orgChart1"/>
    <dgm:cxn modelId="{FA40C57B-3625-4C1F-8B39-7945089F4807}" type="presParOf" srcId="{CA28C44B-E0B9-40B9-A21B-C507C91116E6}" destId="{2F582E5C-AC66-4CC6-BD83-07ADF65279EC}" srcOrd="2" destOrd="0" presId="urn:microsoft.com/office/officeart/2005/8/layout/orgChart1"/>
    <dgm:cxn modelId="{80DE1DCB-ECED-46FF-904C-31A91F75504E}" type="presParOf" srcId="{C3438FAA-B950-435A-9ED2-FE82AD8D11CA}" destId="{028C1DC8-3A88-4A91-87EE-4EE4B170D4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B49AF-BC71-4984-8776-15AB2FDAAA33}">
      <dsp:nvSpPr>
        <dsp:cNvPr id="0" name=""/>
        <dsp:cNvSpPr/>
      </dsp:nvSpPr>
      <dsp:spPr>
        <a:xfrm>
          <a:off x="5195450" y="2212543"/>
          <a:ext cx="3050777" cy="73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421"/>
              </a:lnTo>
              <a:lnTo>
                <a:pt x="3050777" y="7334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1DC93-2536-4CF0-AF26-01B989246621}">
      <dsp:nvSpPr>
        <dsp:cNvPr id="0" name=""/>
        <dsp:cNvSpPr/>
      </dsp:nvSpPr>
      <dsp:spPr>
        <a:xfrm>
          <a:off x="3074353" y="2212543"/>
          <a:ext cx="2121097" cy="1529298"/>
        </a:xfrm>
        <a:custGeom>
          <a:avLst/>
          <a:gdLst/>
          <a:ahLst/>
          <a:cxnLst/>
          <a:rect l="0" t="0" r="0" b="0"/>
          <a:pathLst>
            <a:path>
              <a:moveTo>
                <a:pt x="2121097" y="0"/>
              </a:moveTo>
              <a:lnTo>
                <a:pt x="2121097" y="1330483"/>
              </a:lnTo>
              <a:lnTo>
                <a:pt x="0" y="1330483"/>
              </a:lnTo>
              <a:lnTo>
                <a:pt x="0" y="152929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439B0-B63C-4272-AB8E-4B43F6AE197B}">
      <dsp:nvSpPr>
        <dsp:cNvPr id="0" name=""/>
        <dsp:cNvSpPr/>
      </dsp:nvSpPr>
      <dsp:spPr>
        <a:xfrm>
          <a:off x="5195450" y="2212543"/>
          <a:ext cx="1845841" cy="1526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207"/>
              </a:lnTo>
              <a:lnTo>
                <a:pt x="1845841" y="1327207"/>
              </a:lnTo>
              <a:lnTo>
                <a:pt x="1845841" y="15260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FAB2B-E936-4631-86CA-FFD0A69FEE3F}">
      <dsp:nvSpPr>
        <dsp:cNvPr id="0" name=""/>
        <dsp:cNvSpPr/>
      </dsp:nvSpPr>
      <dsp:spPr>
        <a:xfrm>
          <a:off x="5136684" y="1161973"/>
          <a:ext cx="91440" cy="103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8766" y="0"/>
              </a:lnTo>
              <a:lnTo>
                <a:pt x="58766" y="1038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B0A3B-13E7-4F7D-B96A-D97A9E667119}">
      <dsp:nvSpPr>
        <dsp:cNvPr id="0" name=""/>
        <dsp:cNvSpPr/>
      </dsp:nvSpPr>
      <dsp:spPr>
        <a:xfrm>
          <a:off x="2208530" y="215232"/>
          <a:ext cx="5947747" cy="9467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Dyrektor Centrum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prof. Halina Pawlak-Kruczek</a:t>
          </a:r>
        </a:p>
      </dsp:txBody>
      <dsp:txXfrm>
        <a:off x="2208530" y="215232"/>
        <a:ext cx="5947747" cy="946740"/>
      </dsp:txXfrm>
    </dsp:sp>
    <dsp:sp modelId="{22B543CD-9483-46D2-9409-99D33F569B84}">
      <dsp:nvSpPr>
        <dsp:cNvPr id="0" name=""/>
        <dsp:cNvSpPr/>
      </dsp:nvSpPr>
      <dsp:spPr>
        <a:xfrm>
          <a:off x="2205832" y="1265802"/>
          <a:ext cx="5979236" cy="9467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Wicedyrektor Centrum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prof. Andrzej Kaźmierczak</a:t>
          </a:r>
        </a:p>
      </dsp:txBody>
      <dsp:txXfrm>
        <a:off x="2205832" y="1265802"/>
        <a:ext cx="5979236" cy="946740"/>
      </dsp:txXfrm>
    </dsp:sp>
    <dsp:sp modelId="{42B9F071-2C36-4658-ABD1-7965D0FE863E}">
      <dsp:nvSpPr>
        <dsp:cNvPr id="0" name=""/>
        <dsp:cNvSpPr/>
      </dsp:nvSpPr>
      <dsp:spPr>
        <a:xfrm>
          <a:off x="6094551" y="3738566"/>
          <a:ext cx="1893481" cy="946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Rada Honorowa</a:t>
          </a:r>
        </a:p>
      </dsp:txBody>
      <dsp:txXfrm>
        <a:off x="6094551" y="3738566"/>
        <a:ext cx="1893481" cy="946740"/>
      </dsp:txXfrm>
    </dsp:sp>
    <dsp:sp modelId="{4EEAE0A1-8423-4F3C-958B-5E4EE54799E0}">
      <dsp:nvSpPr>
        <dsp:cNvPr id="0" name=""/>
        <dsp:cNvSpPr/>
      </dsp:nvSpPr>
      <dsp:spPr>
        <a:xfrm>
          <a:off x="2127613" y="3741842"/>
          <a:ext cx="1893481" cy="946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Rada Naukowa</a:t>
          </a:r>
        </a:p>
      </dsp:txBody>
      <dsp:txXfrm>
        <a:off x="2127613" y="3741842"/>
        <a:ext cx="1893481" cy="946740"/>
      </dsp:txXfrm>
    </dsp:sp>
    <dsp:sp modelId="{BBC35568-5C43-4F8B-B2B4-C70DDFBBDCA1}">
      <dsp:nvSpPr>
        <dsp:cNvPr id="0" name=""/>
        <dsp:cNvSpPr/>
      </dsp:nvSpPr>
      <dsp:spPr>
        <a:xfrm>
          <a:off x="8246228" y="2472594"/>
          <a:ext cx="1893481" cy="946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Koordynatorzy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DB, JH</a:t>
          </a:r>
        </a:p>
      </dsp:txBody>
      <dsp:txXfrm>
        <a:off x="8246228" y="2472594"/>
        <a:ext cx="1893481" cy="946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56E7-4961-426E-AD26-42D730AFCCD0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DCFB2-CBD8-4EC6-A8E7-98C89D4F52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82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B852-6B97-ED6B-3963-53B154C8B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BBB90-3C5A-743F-AFCA-85120D46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AB8B4-DC2A-DDC2-4606-8D1FE5BA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5116-8785-4B78-9A3D-21E8F643E8A6}" type="datetime1">
              <a:rPr lang="pl-PL" smtClean="0"/>
              <a:t>15.12.2023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5488E-A303-ADAA-5F27-9DCC3896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96F2-3B9C-E079-70B2-FF64EC5E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13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7972-83C3-61F1-5EAB-9E1DE926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31808-34AF-320B-9843-9BB5BD667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8E51A-BB2C-5E72-C536-36BC7582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DE5D-040A-4770-9A05-87A6193B64D6}" type="datetime1">
              <a:rPr lang="pl-PL" smtClean="0"/>
              <a:t>15.12.2023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7BBA-2CAC-E914-7E63-D818F66D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F4C57-DF02-87A7-C756-F1A366F6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96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A34FA-5317-50F3-CC68-AF30833E7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5766C-D258-171E-E8CC-6A7223677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7733B-1260-F2B9-A2A3-DF3CFFDE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0FE1-B4DC-4B86-891D-CB17E5CB998C}" type="datetime1">
              <a:rPr lang="pl-PL" smtClean="0"/>
              <a:t>15.12.2023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66A98-1889-923D-6B1F-EF0E923E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C35C8-22EE-369B-474F-9C1E3E31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55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38E53E-8169-C764-0F6E-751478DB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7F2A1C-0AAF-7546-9A77-ECAD212B9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5D51CF-E2A6-5152-62DF-A553C19F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5D44F9-F57D-5E67-E3A3-AF9F04D0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DB8865-4115-946E-8E46-0D73699C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10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D328A0-67A8-E048-D1A6-150B552D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2295A3-AF32-E333-968D-3921F37F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6CBDCC-DB4B-A0A7-5865-281F3AA2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6B4215-AD89-539D-D2A1-BB412878A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72A63C-ABC2-EE9A-DBB5-5A0F088C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15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6504ED-E26F-87B2-861D-D4B2FA06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645B6C-6BBF-9B78-7353-71D7C9C5C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7EA1B1-919B-F44E-C0EE-88EA291B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6618CB-74F5-075D-613A-C04E3663E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B2BBE4-E12D-8156-B606-7069B09F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049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275B6-2C5D-8D3E-FC20-FE879059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587658-7177-DB12-1F87-3DD344D33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A4AD50A-A0FD-830D-E7BE-6B703D473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1C90A6-6C89-4A6D-C49B-806892BF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3DF6CE-8D94-0577-92F9-F79EC40B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91DDEFB-92A8-6E34-1B44-09BAEC7D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958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4777F4-29B4-3B60-7C15-AC0E36C6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40FC92-41F0-38D0-5F0E-B35F9AA60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6E509D-8623-B018-5CF2-134EF0CE1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160EF2-7AB1-4B52-4CD2-4DF1B3E84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2140703-FF85-1C50-4F91-7CECD2921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1E8587E-987D-4C55-B12B-14BA67BD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51159FB-8A14-10BB-199B-F12980E8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AEE2E03-89BF-5709-B014-D7051FE7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41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6D0848-F85C-4964-CA3A-9C1C1D23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B3332F4-2C7D-FB44-1E40-E91E0754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F09225C-C3C8-94D5-C15E-1339AFEF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91FAB5F-3F95-ED26-5CF9-C4AFD776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45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49D727A-CECF-E8ED-4850-F10F30A3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50FDBEC-ED71-10D9-9CC7-91A51B07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710FE91-1CE8-BA58-E1D3-4DCFC439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978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B1A82D-6091-66D6-AB2F-6A9C88E5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FFD498-4847-1B78-7832-A5E3CD345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C319A2-2B41-B6A9-126A-461E5354E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E09416-7934-BD0C-3C26-97D35C55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45B4254-0718-7BD3-1ECD-FDD54DC0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3BBEBE3-3663-7A80-7786-D068C1E8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95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2746-C810-473D-9218-F1F5081D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D625-12CD-C8CA-691A-69A3AC0F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86316-E495-A36B-1E59-EBD9C705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6EB7-E807-4199-90F8-70F56C467488}" type="datetime1">
              <a:rPr lang="pl-PL" smtClean="0"/>
              <a:t>15.12.2023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F648-FDEF-58F6-DBC8-82AE7DC9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A7320-C94D-A595-B3EB-522C2123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276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53E243-E553-989F-EB06-F2E95BE5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726B1A4-CA86-B745-91BB-C25D5A5C2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0B749CF-ED10-9A5D-CE2B-7C9A6F06C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B37D67-B278-BAEB-1834-7EA3E667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8BAC31-30E2-3D46-84A8-6DEB5E4A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960642-C36C-ABD8-1160-CC1A4807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039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F2218-54C9-E97A-146E-196A4311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42B8BFA-B4B8-85D4-F52F-FB516B2DA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D0C355-600D-9555-CC70-546C5FC9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C13ACF-5F4C-7571-22E6-393D1E5F0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06DB14-E98F-92EB-EEC7-BA189E2B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72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9E045B2-413B-8157-0CFB-6E76CCFD6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18D9E4-77E8-7726-D3B9-B7D4FCB46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D6BDCF-FD85-B62A-5565-D90AE929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083125-F228-D57F-2575-269BCD244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7A6F0C-9CF1-21D3-330D-B82EEE00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914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670F-1F45-1BBF-BD4F-747D8DB0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1ACD7-3F44-2E8E-6DB5-0A235E70E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C5AEC-1254-B6B3-8DE8-BF4C79C4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57B1-0180-4D63-89B8-1B508BE9BDA5}" type="datetime1">
              <a:rPr lang="pl-PL" smtClean="0"/>
              <a:t>15.12.2023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F0F84-12E0-0195-0D63-56B24572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E5EA8-2DB9-C6CD-4E80-BDF4D7F7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0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AD1E-90C6-28F6-F263-DD53247F4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C013-EB1E-F000-6253-FD3732D9E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0BCC3-4EE2-0931-08D1-DE36209D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7FC04-A95A-69E0-B214-C7CA115E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711F-632A-4779-8FBE-D05BA6B2E6D7}" type="datetime1">
              <a:rPr lang="pl-PL" smtClean="0"/>
              <a:t>15.12.2023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AB285-F64A-FFBE-EAC6-7AAFA57B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0824F-300E-AB72-9DB8-D032673E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57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FB86-69A4-3BB6-9701-A735B719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4521C-15AF-24F7-B926-583C072E3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E98A7-8588-FDE9-D1ED-17A2EB10F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42356-9BD8-6BF1-E509-8DD8D2784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14C36-557C-E322-A4AA-33406D065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E5417-AA8C-922D-9825-3C135B3C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6761-B8EC-463E-B370-E9434A4BD250}" type="datetime1">
              <a:rPr lang="pl-PL" smtClean="0"/>
              <a:t>15.12.2023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E68D4-C44E-01FD-143A-89F63421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C67E6-91EF-9ED4-69C6-682AD125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84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327FF-05C5-1A4C-B91D-64E81E62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68F73-3B76-9389-28A3-AB076C7A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8663-73D7-41E4-A98E-E6134BA5F7D0}" type="datetime1">
              <a:rPr lang="pl-PL" smtClean="0"/>
              <a:t>15.12.2023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DA0DE-A0FB-E2A8-7643-E71FEF1B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126B1-726E-4DDD-F063-842A568F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4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AC5CD-0671-23F0-7583-E72F3F9F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C1F9-B980-4A00-AE0D-EA48786136EB}" type="datetime1">
              <a:rPr lang="pl-PL" smtClean="0"/>
              <a:t>15.12.2023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0E6E7-F2F2-4B1F-6C82-034F183F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AB7A9-DC02-8D82-6921-746767EB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6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0829-C0A9-DB07-AB49-80C6B8815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EA6E-73BB-7DFC-C997-C1141FCB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FB98D-A0EA-D2EC-504D-F4BCE052F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F90BD-9ED7-F795-AD33-2B0281BC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41D-7F6E-45C9-B9F5-7920C982E01C}" type="datetime1">
              <a:rPr lang="pl-PL" smtClean="0"/>
              <a:t>15.12.2023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536D6-EBE6-B47E-012D-48235ACF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61EFE-7890-4790-C6C3-C8C1D6EB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824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2FC5-5763-9AD6-50C7-24BA295C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5424F-0185-FFBF-5D22-7B1C559EE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1C8CC-0D2A-DED2-58A0-3DB68D09C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7AA22-034F-D4C8-3596-5A181C3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3537-3BE5-4059-878E-ECAF520215E9}" type="datetime1">
              <a:rPr lang="pl-PL" smtClean="0"/>
              <a:t>15.12.2023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CAD0A-C6FC-E61A-61C8-DB7BD8BB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ED158-46B1-FEFA-C715-7603210B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13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D8FD4-F10E-9D7A-C785-E73694BA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5C8A3-C66B-8B83-C153-FC63A9D87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AAA6-8368-F5FF-2F10-718D58D4F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DE59-35C8-477C-A2F6-54099BC90FB4}" type="datetime1">
              <a:rPr lang="pl-PL" smtClean="0"/>
              <a:t>15.12.2023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A37F1-E770-5BF4-A785-E5957A6FF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2649-6D29-74DA-2231-99C590E6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9819-BE44-42F0-9D09-9AC9231D4E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29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B758719-3A8F-99C5-D95E-F72C1692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881A58-9241-46C9-1590-0036EF5C3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ECDC46-2FFE-C657-B7E2-153E97A1A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CE47-30FC-4789-9302-C72AD76702AF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2ADA22-B27A-3303-C276-F36EF50B8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075F0C-5998-F0D6-8A36-F28F58D2B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D0CB7-A802-4A3C-86F5-5F4A646AC8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46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znesalert.pl/autostrada-wodorowa-z-ukrainy-do-niemiec-bez-polski-ale-z-polskim-sladem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>
            <a:extLst>
              <a:ext uri="{FF2B5EF4-FFF2-40B4-BE49-F238E27FC236}">
                <a16:creationId xmlns:a16="http://schemas.microsoft.com/office/drawing/2014/main" id="{E098E43B-06F2-DD4F-6E74-D601374FD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30591" r="9434" b="9433"/>
          <a:stretch/>
        </p:blipFill>
        <p:spPr>
          <a:xfrm>
            <a:off x="1624012" y="1719494"/>
            <a:ext cx="8943973" cy="2163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52C-2C71-5C7D-0A77-59E697E7E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8" y="2566224"/>
            <a:ext cx="10667999" cy="192086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585757"/>
                </a:solidFill>
                <a:latin typeface="+mn-lt"/>
              </a:rPr>
              <a:t>Spotkanie Rady Honorowej </a:t>
            </a:r>
            <a:r>
              <a:rPr lang="pl-PL" dirty="0" err="1">
                <a:solidFill>
                  <a:srgbClr val="585757"/>
                </a:solidFill>
                <a:latin typeface="+mn-lt"/>
              </a:rPr>
              <a:t>CTWiOZE</a:t>
            </a:r>
            <a:br>
              <a:rPr lang="pl-PL" dirty="0">
                <a:solidFill>
                  <a:srgbClr val="585757"/>
                </a:solidFill>
                <a:latin typeface="+mn-lt"/>
              </a:rPr>
            </a:br>
            <a:r>
              <a:rPr lang="pl-PL" sz="4000" dirty="0">
                <a:solidFill>
                  <a:srgbClr val="585757"/>
                </a:solidFill>
                <a:latin typeface="+mn-lt"/>
              </a:rPr>
              <a:t>Wrocław, 15.12.2023r</a:t>
            </a:r>
            <a:endParaRPr lang="pl-PL" dirty="0">
              <a:solidFill>
                <a:srgbClr val="58575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892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intencyjny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List intencyjny zostanie przesłany pocztą elektroniczną do osób obecnych zdalnie i nieobecnych. Prosimy o przesłanie podpisanego skanu umowy na adres mailowy Centrum: centrumh2@pwr.edu.pl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1457EFB4-D7BA-008D-C529-BE391F998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969" r="7969" b="7711"/>
          <a:stretch/>
        </p:blipFill>
        <p:spPr>
          <a:xfrm>
            <a:off x="0" y="5861879"/>
            <a:ext cx="3090441" cy="9889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BC75A-7135-CA09-441A-620DF3B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B29819-BE44-42F0-9D09-9AC9231D4ED3}" type="slidenum">
              <a:rPr lang="pl-PL" b="1" smtClean="0">
                <a:solidFill>
                  <a:schemeClr val="tx1"/>
                </a:solidFill>
              </a:rPr>
              <a:t>10</a:t>
            </a:fld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6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B0E5-E4C9-12B2-4935-005A4AB2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6322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Czym jest Centrum?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F84AA-C895-9C57-D947-19103542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486" y="1162844"/>
            <a:ext cx="10667260" cy="49125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i="0" dirty="0">
                <a:effectLst/>
              </a:rPr>
              <a:t>Produkcja i energetyczne wykorzystanie wodoru stało się w ostatnich latach </a:t>
            </a:r>
            <a:r>
              <a:rPr lang="pl-PL" dirty="0"/>
              <a:t>ważnym elementem transformacji energetycznej. Pytanie jednak brzmi: </a:t>
            </a:r>
            <a:r>
              <a:rPr lang="pl-PL" i="0" dirty="0">
                <a:effectLst/>
              </a:rPr>
              <a:t>czy zapewni pełne zapotrzebowanie na energię elektryczną i w jakiej skali czasowej?</a:t>
            </a:r>
          </a:p>
          <a:p>
            <a:pPr marL="0" indent="0" algn="just">
              <a:buNone/>
            </a:pPr>
            <a:r>
              <a:rPr lang="pl-PL" dirty="0"/>
              <a:t>Celem Centrum Technologii Wodorowych i Odnawialnych Źródeł Energii jest działalność badawcza, edukacyjna oraz usługowa w zakresie technologii wodorowych oraz energetyki odnawialnej.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0B730-EC98-7754-649A-D007B541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29819-BE44-42F0-9D09-9AC9231D4ED3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8">
            <a:extLst>
              <a:ext uri="{FF2B5EF4-FFF2-40B4-BE49-F238E27FC236}">
                <a16:creationId xmlns:a16="http://schemas.microsoft.com/office/drawing/2014/main" id="{70844AD1-FD95-4C67-E18F-C2A2CDD624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969" r="7969" b="7711"/>
          <a:stretch/>
        </p:blipFill>
        <p:spPr>
          <a:xfrm>
            <a:off x="0" y="5850802"/>
            <a:ext cx="3090441" cy="9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37F3-7EC6-8C57-84DA-45ECF3BC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Centrum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EBF22-8E86-0D6C-E59F-6D901F63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9819-BE44-42F0-9D09-9AC9231D4ED3}" type="slidenum">
              <a:rPr lang="pl-PL" b="1" smtClean="0">
                <a:solidFill>
                  <a:schemeClr val="tx1"/>
                </a:solidFill>
              </a:rPr>
              <a:t>3</a:t>
            </a:fld>
            <a:endParaRPr lang="pl-PL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9E0CFF3-02BC-0B31-8F53-DE4E50A6B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905363"/>
              </p:ext>
            </p:extLst>
          </p:nvPr>
        </p:nvGraphicFramePr>
        <p:xfrm>
          <a:off x="838200" y="1097159"/>
          <a:ext cx="10289487" cy="498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8">
            <a:extLst>
              <a:ext uri="{FF2B5EF4-FFF2-40B4-BE49-F238E27FC236}">
                <a16:creationId xmlns:a16="http://schemas.microsoft.com/office/drawing/2014/main" id="{012BDAB9-C17C-C465-8EBC-EB4FD69078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7016" r="10661" b="7711"/>
          <a:stretch/>
        </p:blipFill>
        <p:spPr>
          <a:xfrm>
            <a:off x="0" y="5956916"/>
            <a:ext cx="2991775" cy="8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6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8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Zmiany w regulaminie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72879"/>
            <a:ext cx="10515600" cy="575064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3100" dirty="0"/>
              <a:t>Doprecyzowano zasady współpracy z partnerami Centrum oraz doprecyzowano rolę zastępcy dyrektora i koordynatorów, obecnie są to:</a:t>
            </a:r>
          </a:p>
          <a:p>
            <a:pPr marL="0" indent="0">
              <a:buNone/>
            </a:pPr>
            <a:r>
              <a:rPr lang="pl-PL" sz="3100" dirty="0"/>
              <a:t>	- Zastępca dyrektora prof. Andrzej Kaźmierczak</a:t>
            </a:r>
          </a:p>
          <a:p>
            <a:pPr marL="0" indent="0">
              <a:buNone/>
            </a:pPr>
            <a:r>
              <a:rPr lang="pl-PL" sz="3100" dirty="0"/>
              <a:t>	- koordynator Dominik Bielecki</a:t>
            </a:r>
          </a:p>
          <a:p>
            <a:pPr marL="0" indent="0">
              <a:buNone/>
            </a:pPr>
            <a:r>
              <a:rPr lang="pl-PL" sz="3100" dirty="0"/>
              <a:t>	- koordynator Jakub Holeniszczy</a:t>
            </a:r>
            <a:br>
              <a:rPr lang="pl-PL" sz="1800" dirty="0"/>
            </a:br>
            <a:endParaRPr lang="pl-PL" sz="1800" dirty="0"/>
          </a:p>
          <a:p>
            <a:pPr marL="0" indent="0" algn="ctr">
              <a:buNone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8</a:t>
            </a: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4295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  <a:tabLst>
                <a:tab pos="531495" algn="l"/>
              </a:tabLst>
            </a:pPr>
            <a:r>
              <a:rPr lang="pl-PL" sz="2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Centrum może zawierać porozumienia na wykonanie prac badawczych, usługowych </a:t>
            </a:r>
            <a:br>
              <a:rPr lang="pl-PL" sz="2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edukacyjnych z jednostkami organizacyjnymi Politechniki Wrocławskiej.</a:t>
            </a:r>
            <a:endParaRPr lang="en-US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4295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  <a:tabLst>
                <a:tab pos="531495" algn="l"/>
              </a:tabLst>
            </a:pPr>
            <a:r>
              <a:rPr lang="pl-PL" sz="2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Warunki realizacji pracy ustalane są w wyniku negocjacji pomiędzy dyrektorem Centrum, kierownikiem danej pracy i kierownikami odpowiednich jednostek organizacyjnych Politechniki Wrocławskiej.</a:t>
            </a:r>
            <a:endParaRPr lang="en-US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74295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  <a:tabLst>
                <a:tab pos="531495" algn="l"/>
              </a:tabLst>
            </a:pPr>
            <a:r>
              <a:rPr lang="pl-PL" sz="2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Centrum może także inicjować i wnioskować o współpracę z grupami badawczymi spoza Politechniki Wrocławskiej, w tym z zagranicy, zgodnie z obowiązującymi w Uczelni przepisami w ramach umów partnerskich.</a:t>
            </a:r>
            <a:endParaRPr lang="en-US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91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pl-PL" sz="2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 zawarciu umowy, o której mowa w ust.3, kontrahent staje się Partnerem Centrum.</a:t>
            </a:r>
            <a:endParaRPr lang="en-US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pl-PL" sz="2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Partnerowi przysługuje jedno miejsce w Radzie Honorowej Centrum.”</a:t>
            </a:r>
            <a:endParaRPr lang="en-US" sz="2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/>
          </a:p>
          <a:p>
            <a:endParaRPr lang="en-US" sz="1800" dirty="0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1B316409-8396-4280-AB9A-5D10208E8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7016" r="10661" b="7711"/>
          <a:stretch/>
        </p:blipFill>
        <p:spPr>
          <a:xfrm>
            <a:off x="9200225" y="14870"/>
            <a:ext cx="2991775" cy="8828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282F2-6141-D1CB-378C-2F941AB7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B29819-BE44-42F0-9D09-9AC9231D4ED3}" type="slidenum">
              <a:rPr lang="pl-PL" b="1" smtClean="0">
                <a:solidFill>
                  <a:schemeClr val="tx1"/>
                </a:solidFill>
              </a:rPr>
              <a:t>4</a:t>
            </a:fld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5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>
            <a:extLst>
              <a:ext uri="{FF2B5EF4-FFF2-40B4-BE49-F238E27FC236}">
                <a16:creationId xmlns:a16="http://schemas.microsoft.com/office/drawing/2014/main" id="{3905D215-B880-D8BA-5214-B09AF4D5E9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969" r="7969" b="7711"/>
          <a:stretch/>
        </p:blipFill>
        <p:spPr>
          <a:xfrm>
            <a:off x="0" y="5850802"/>
            <a:ext cx="3090441" cy="9889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BEAD5-2CC6-CA7A-5561-DD18997D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B29819-BE44-42F0-9D09-9AC9231D4ED3}" type="slidenum">
              <a:rPr lang="pl-PL" b="1" smtClean="0">
                <a:solidFill>
                  <a:schemeClr val="tx1"/>
                </a:solidFill>
              </a:rPr>
              <a:t>5</a:t>
            </a:fld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6AE08-B73D-7190-0BD6-FC3EB4EA0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23" y="301841"/>
            <a:ext cx="11111753" cy="60545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merytoryczne Centrum:</a:t>
            </a:r>
          </a:p>
          <a:p>
            <a:pPr marL="0" indent="0">
              <a:buNone/>
            </a:pPr>
            <a:r>
              <a:rPr lang="pl-PL" dirty="0"/>
              <a:t>- wytwarzania wodoru w procesie elektrolizy (AWE, PEM, AEM)</a:t>
            </a:r>
            <a:br>
              <a:rPr lang="pl-PL" dirty="0"/>
            </a:br>
            <a:r>
              <a:rPr lang="pl-PL" dirty="0"/>
              <a:t>- produkcja wodoru poprzez procesy pirolizy, zgazowania plazmowe i/lub z reformingiem do syngazu, z wykorzystaniem waloryzowanej biomasy, w tym odpadowej (osady ściekowe)</a:t>
            </a:r>
            <a:br>
              <a:rPr lang="pl-PL" dirty="0"/>
            </a:br>
            <a:r>
              <a:rPr lang="pl-PL" dirty="0"/>
              <a:t>- koncepcje mobilnych stacji ładowania wodoru </a:t>
            </a:r>
            <a:br>
              <a:rPr lang="pl-PL" dirty="0"/>
            </a:br>
            <a:r>
              <a:rPr lang="pl-PL" dirty="0"/>
              <a:t>- magazynowanie H</a:t>
            </a:r>
            <a:r>
              <a:rPr lang="pl-PL" baseline="-25000" dirty="0"/>
              <a:t>2</a:t>
            </a:r>
            <a:r>
              <a:rPr lang="pl-PL" dirty="0"/>
              <a:t> w materiałach stałych - dobór sorbentów, optymalizacja kinetyki ładowania i rozładowania magazynów wodoru opartych o wodorki metali</a:t>
            </a:r>
            <a:br>
              <a:rPr lang="pl-PL" dirty="0"/>
            </a:br>
            <a:r>
              <a:rPr lang="pl-PL" dirty="0"/>
              <a:t>- dobór i optymalizacja systemów ciśnieniowego magazynowania wodoru</a:t>
            </a:r>
            <a:br>
              <a:rPr lang="pl-PL" dirty="0"/>
            </a:br>
            <a:r>
              <a:rPr lang="pl-PL" dirty="0"/>
              <a:t>- zastosowanie wodoru w silnikach spalinowych</a:t>
            </a:r>
            <a:br>
              <a:rPr lang="pl-PL" dirty="0"/>
            </a:br>
            <a:r>
              <a:rPr lang="pl-PL" dirty="0"/>
              <a:t>- opracowanie  syntezy metanolu, e-paliwa</a:t>
            </a:r>
            <a:br>
              <a:rPr lang="pl-PL" dirty="0"/>
            </a:br>
            <a:r>
              <a:rPr lang="pl-PL" dirty="0"/>
              <a:t>- instalacje kogeneracyjne w skali lokalnej </a:t>
            </a:r>
            <a:br>
              <a:rPr lang="pl-PL" dirty="0"/>
            </a:br>
            <a:r>
              <a:rPr lang="pl-PL" dirty="0"/>
              <a:t>- integracje energetyki odnawialnej z instalacjami wodorowymi</a:t>
            </a:r>
            <a:br>
              <a:rPr lang="pl-PL" dirty="0"/>
            </a:br>
            <a:r>
              <a:rPr lang="pl-PL" dirty="0"/>
              <a:t>- systemy zarządzania energią</a:t>
            </a:r>
            <a:br>
              <a:rPr lang="pl-PL" dirty="0"/>
            </a:br>
            <a:r>
              <a:rPr lang="pl-PL" dirty="0"/>
              <a:t>- matematyczne metody optymalizacyjne systemów sterowania instalacji CHP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037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7520-084A-3C17-C899-1B36EE65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F7C4-B646-5990-F1AD-3027247D5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37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dirty="0"/>
              <a:t>W oparciu o Państwa sugestie, Politechnika Wrocławska dołączyła do projektu </a:t>
            </a:r>
            <a:r>
              <a:rPr lang="pl-PL" sz="2600" dirty="0" err="1"/>
              <a:t>Hydrogen</a:t>
            </a:r>
            <a:r>
              <a:rPr lang="pl-PL" sz="2600" dirty="0"/>
              <a:t> Europe </a:t>
            </a:r>
            <a:r>
              <a:rPr lang="pl-PL" sz="2600" dirty="0" err="1"/>
              <a:t>Research</a:t>
            </a:r>
            <a:r>
              <a:rPr lang="pl-PL" sz="2600" dirty="0"/>
              <a:t>, międzynarodowego projektu zbierającego uczelnie oraz jednostki badawcze w celu rozwijania badań nad nowoczesnymi technologiami wodorowymi. Politechnika Wrocławska stała się 150tym członkiem </a:t>
            </a:r>
            <a:r>
              <a:rPr lang="pl-PL" sz="2600" dirty="0" err="1"/>
              <a:t>Hydrogen</a:t>
            </a:r>
            <a:r>
              <a:rPr lang="pl-PL" sz="2600" dirty="0"/>
              <a:t> Europe </a:t>
            </a:r>
            <a:r>
              <a:rPr lang="pl-PL" sz="2600" dirty="0" err="1"/>
              <a:t>Research</a:t>
            </a:r>
            <a:r>
              <a:rPr lang="pl-PL" sz="2600" dirty="0"/>
              <a:t>, co otwiera nowe możliwości współpracy w zakresie projektów wodorowych oraz zwiększa szansę na pozyskiwanie dotacji projektowych. Centrum jest otwarte na nowe pomysły związane z dekarbonizacją gospodarki, liczymy na Państwa propozycje. </a:t>
            </a:r>
          </a:p>
          <a:p>
            <a:pPr marL="0" indent="0" algn="just">
              <a:buNone/>
            </a:pPr>
            <a:r>
              <a:rPr lang="pl-PL" sz="2600" dirty="0"/>
              <a:t>Prezentacje ze spotkania Członków </a:t>
            </a:r>
            <a:r>
              <a:rPr lang="pl-PL" sz="2600" dirty="0" err="1"/>
              <a:t>Hydrogen</a:t>
            </a:r>
            <a:r>
              <a:rPr lang="pl-PL" sz="2600" dirty="0"/>
              <a:t> Europe </a:t>
            </a:r>
            <a:r>
              <a:rPr lang="pl-PL" sz="2600" dirty="0" err="1">
                <a:solidFill>
                  <a:prstClr val="black"/>
                </a:solidFill>
              </a:rPr>
              <a:t>Research</a:t>
            </a:r>
            <a:r>
              <a:rPr lang="pl-PL" sz="2600" dirty="0">
                <a:solidFill>
                  <a:prstClr val="black"/>
                </a:solidFill>
              </a:rPr>
              <a:t> </a:t>
            </a:r>
            <a:r>
              <a:rPr lang="pl-PL" sz="2600" dirty="0"/>
              <a:t>21 XI 2023 są dostępne na stronie: </a:t>
            </a:r>
            <a:r>
              <a:rPr lang="pl-PL" sz="2600" dirty="0">
                <a:solidFill>
                  <a:srgbClr val="0070C0"/>
                </a:solidFill>
              </a:rPr>
              <a:t>centrumh2.pwr.edu.pl</a:t>
            </a:r>
          </a:p>
          <a:p>
            <a:pPr marL="0" indent="0" algn="just">
              <a:buNone/>
            </a:pPr>
            <a:endParaRPr lang="pl-PL" sz="2600" dirty="0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19B9413B-9356-8E64-A77E-40E3ECF029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969" r="7969" b="7711"/>
          <a:stretch/>
        </p:blipFill>
        <p:spPr>
          <a:xfrm>
            <a:off x="0" y="5850802"/>
            <a:ext cx="3090441" cy="9889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096361-5651-FF3F-3689-8748E02C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B29819-BE44-42F0-9D09-9AC9231D4ED3}" type="slidenum">
              <a:rPr lang="pl-PL" b="1" smtClean="0">
                <a:solidFill>
                  <a:schemeClr val="tx1"/>
                </a:solidFill>
              </a:rPr>
              <a:t>6</a:t>
            </a:fld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ER Landing page">
            <a:extLst>
              <a:ext uri="{FF2B5EF4-FFF2-40B4-BE49-F238E27FC236}">
                <a16:creationId xmlns:a16="http://schemas.microsoft.com/office/drawing/2014/main" id="{992E1005-A206-FF2B-2A28-3B0A36B9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41" y="5534048"/>
            <a:ext cx="5095562" cy="12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5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>
            <a:extLst>
              <a:ext uri="{FF2B5EF4-FFF2-40B4-BE49-F238E27FC236}">
                <a16:creationId xmlns:a16="http://schemas.microsoft.com/office/drawing/2014/main" id="{DA3B8F82-A876-7016-B7CC-22345EE0F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969" r="7969" b="7711"/>
          <a:stretch/>
        </p:blipFill>
        <p:spPr>
          <a:xfrm>
            <a:off x="0" y="5861879"/>
            <a:ext cx="3090441" cy="988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3827A-A2FA-8CCF-F091-4DF27255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Realizowane projekty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5B2C-0F0C-61EE-CE25-A17795E5C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-Projekty mobilnych stacji ładowania samochodów wodorowych i elektrycznych</a:t>
            </a:r>
          </a:p>
          <a:p>
            <a:pPr marL="0" indent="0">
              <a:buNone/>
            </a:pPr>
            <a:r>
              <a:rPr lang="pl-PL" dirty="0"/>
              <a:t>-Przegląd i analiza technologii wodorowych do dekarbonizacji przemysłu</a:t>
            </a:r>
          </a:p>
          <a:p>
            <a:pPr marL="0" indent="0">
              <a:buNone/>
            </a:pPr>
            <a:r>
              <a:rPr lang="pl-PL" dirty="0"/>
              <a:t>-Badania LCA (Ocena cyklu życia) i badanie śladu węglowego wyprodukowanego wodoru</a:t>
            </a:r>
          </a:p>
          <a:p>
            <a:pPr marL="0" indent="0">
              <a:buNone/>
            </a:pPr>
            <a:r>
              <a:rPr lang="pl-PL" dirty="0"/>
              <a:t>-Układy kogeneracyjne w technologiach wodorowych</a:t>
            </a:r>
          </a:p>
          <a:p>
            <a:pPr marL="0" indent="0">
              <a:buNone/>
            </a:pPr>
            <a:r>
              <a:rPr lang="pl-PL" dirty="0"/>
              <a:t>- Wykorzystanie wodoru w instalacjach wysokosprawnej produkcji energii elektrycznej</a:t>
            </a:r>
          </a:p>
          <a:p>
            <a:pPr marL="0" indent="0">
              <a:buNone/>
            </a:pPr>
            <a:r>
              <a:rPr lang="pl-PL" dirty="0"/>
              <a:t>- Zintegrowane systemy generacji i magazynowania energii z odnawialnych źródeł energii z wykorzystaniem technologii wodorowych</a:t>
            </a:r>
          </a:p>
          <a:p>
            <a:pPr marL="0" indent="0">
              <a:buNone/>
            </a:pPr>
            <a:r>
              <a:rPr lang="pl-PL" dirty="0"/>
              <a:t>- Zastosowanie technologii wodorowych oraz pomp ciepła w ciepłownictwie systemowym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D12A8-2FA3-FE44-BCC5-25DF762C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B29819-BE44-42F0-9D09-9AC9231D4ED3}" type="slidenum">
              <a:rPr lang="pl-PL" b="1" smtClean="0">
                <a:solidFill>
                  <a:schemeClr val="tx1"/>
                </a:solidFill>
              </a:rPr>
              <a:t>7</a:t>
            </a:fld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5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22649-0183-44E2-8919-CA7B8943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9713"/>
            <a:ext cx="3932237" cy="1600200"/>
          </a:xfrm>
        </p:spPr>
        <p:txBody>
          <a:bodyPr>
            <a:normAutofit/>
          </a:bodyPr>
          <a:lstStyle/>
          <a:p>
            <a:r>
              <a:rPr lang="pl-PL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Współpraca sąsiednich operatorów sieci przesyłowych tworzy wspaniałą synergię rozwoju zielonego wodoru – powiedział Paweł Stańczak (dawniej </a:t>
            </a:r>
            <a:r>
              <a:rPr lang="pl-PL" sz="1800" b="0" i="0" u="none" strike="noStrike" dirty="0">
                <a:solidFill>
                  <a:srgbClr val="E6050F"/>
                </a:solidFill>
                <a:effectLst/>
                <a:latin typeface="Roboto" panose="02000000000000000000" pitchFamily="2" charset="0"/>
                <a:hlinkClick r:id="rId2"/>
              </a:rPr>
              <a:t>PGNiG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 wiceprezes operatora ukraińskiego GTSOU</a:t>
            </a:r>
            <a:endParaRPr lang="en-US" sz="1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5BA6CF-9E87-4ED3-9465-1E2F28C42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416034" y="3282626"/>
            <a:ext cx="3848467" cy="3572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Autostrada wodorowa w Europie Środkowej. Grafika: Eustream">
            <a:extLst>
              <a:ext uri="{FF2B5EF4-FFF2-40B4-BE49-F238E27FC236}">
                <a16:creationId xmlns:a16="http://schemas.microsoft.com/office/drawing/2014/main" id="{FC0BCF76-4888-464E-966A-B1BFFABE3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2" y="1869913"/>
            <a:ext cx="4686958" cy="390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046F321-A586-466F-A235-DD9B441EC2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55" y="233225"/>
            <a:ext cx="5365102" cy="639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8">
            <a:extLst>
              <a:ext uri="{FF2B5EF4-FFF2-40B4-BE49-F238E27FC236}">
                <a16:creationId xmlns:a16="http://schemas.microsoft.com/office/drawing/2014/main" id="{83D20C5B-03BB-0318-5AA8-9165EB598C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969" r="7969" b="7711"/>
          <a:stretch/>
        </p:blipFill>
        <p:spPr>
          <a:xfrm>
            <a:off x="0" y="5869058"/>
            <a:ext cx="3090441" cy="9889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4745A-F088-C140-BB28-193C7803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B29819-BE44-42F0-9D09-9AC9231D4ED3}" type="slidenum">
              <a:rPr lang="pl-PL" b="1" smtClean="0">
                <a:solidFill>
                  <a:schemeClr val="tx1"/>
                </a:solidFill>
              </a:rPr>
              <a:t>8</a:t>
            </a:fld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7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E384-0CA7-E8ED-3E79-0B1B512C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90856-B0F3-5216-D466-05986B9F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Centrum Technologii Wodorowych i Odnawialnych Źródeł Energii</a:t>
            </a:r>
          </a:p>
          <a:p>
            <a:pPr marL="0" indent="0" algn="ctr">
              <a:buNone/>
            </a:pPr>
            <a:r>
              <a:rPr lang="pl-PL" dirty="0"/>
              <a:t>centrumh2.pwr.edu.pl</a:t>
            </a:r>
          </a:p>
          <a:p>
            <a:pPr marL="0" indent="0" algn="ctr">
              <a:buNone/>
            </a:pPr>
            <a:r>
              <a:rPr lang="pl-PL" dirty="0"/>
              <a:t>centrumh2@pwr.edu.pl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Prof. dr hab. inż. Halina Pawlak-Kruczek</a:t>
            </a:r>
          </a:p>
          <a:p>
            <a:pPr marL="0" indent="0" algn="ctr">
              <a:buNone/>
            </a:pPr>
            <a:r>
              <a:rPr lang="pl-PL" dirty="0"/>
              <a:t>Dyrektor </a:t>
            </a:r>
            <a:r>
              <a:rPr lang="pl-PL" dirty="0" err="1"/>
              <a:t>CTWiOZE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+48 601 793 935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E01D6034-EAB3-B6DF-3911-768D320BC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7969" r="7969" b="7711"/>
          <a:stretch/>
        </p:blipFill>
        <p:spPr>
          <a:xfrm>
            <a:off x="0" y="5850802"/>
            <a:ext cx="3090441" cy="9889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09CE2-0F7C-8A52-ECDA-9403E98B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4B29819-BE44-42F0-9D09-9AC9231D4ED3}" type="slidenum">
              <a:rPr lang="pl-PL" b="1" smtClean="0">
                <a:solidFill>
                  <a:schemeClr val="tx1"/>
                </a:solidFill>
              </a:rPr>
              <a:t>9</a:t>
            </a:fld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8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636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Office Theme</vt:lpstr>
      <vt:lpstr>Motyw pakietu Office</vt:lpstr>
      <vt:lpstr>Spotkanie Rady Honorowej CTWiOZE Wrocław, 15.12.2023r</vt:lpstr>
      <vt:lpstr>Czym jest Centrum?</vt:lpstr>
      <vt:lpstr>Struktura Centrum</vt:lpstr>
      <vt:lpstr>Zmiany w regulaminie </vt:lpstr>
      <vt:lpstr>PowerPoint Presentation</vt:lpstr>
      <vt:lpstr>Hydrogen Europe Research</vt:lpstr>
      <vt:lpstr>Realizowane projekty</vt:lpstr>
      <vt:lpstr>Współpraca sąsiednich operatorów sieci przesyłowych tworzy wspaniałą synergię rozwoju zielonego wodoru – powiedział Paweł Stańczak (dawniej PGNiG) wiceprezes operatora ukraińskiego GTSOU</vt:lpstr>
      <vt:lpstr>Kontakt</vt:lpstr>
      <vt:lpstr>List intencyjny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Rady Honorowej CTWiOZE Wrocław, 10.11.2023r</dc:title>
  <dc:creator>Jakub Holeniszczy (260693)</dc:creator>
  <cp:lastModifiedBy>Jakub Holeniszczy (260693)</cp:lastModifiedBy>
  <cp:revision>46</cp:revision>
  <dcterms:created xsi:type="dcterms:W3CDTF">2023-10-30T11:40:14Z</dcterms:created>
  <dcterms:modified xsi:type="dcterms:W3CDTF">2023-12-15T14:56:20Z</dcterms:modified>
</cp:coreProperties>
</file>