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54" r:id="rId3"/>
    <p:sldId id="387" r:id="rId4"/>
    <p:sldId id="391" r:id="rId5"/>
    <p:sldId id="440" r:id="rId6"/>
    <p:sldId id="441" r:id="rId7"/>
    <p:sldId id="403" r:id="rId8"/>
    <p:sldId id="426" r:id="rId9"/>
    <p:sldId id="450" r:id="rId10"/>
    <p:sldId id="406" r:id="rId11"/>
    <p:sldId id="404" r:id="rId12"/>
    <p:sldId id="405" r:id="rId13"/>
    <p:sldId id="436" r:id="rId14"/>
    <p:sldId id="442" r:id="rId15"/>
    <p:sldId id="443" r:id="rId16"/>
    <p:sldId id="409" r:id="rId17"/>
    <p:sldId id="410" r:id="rId18"/>
    <p:sldId id="411" r:id="rId19"/>
    <p:sldId id="413" r:id="rId20"/>
    <p:sldId id="414" r:id="rId21"/>
    <p:sldId id="449" r:id="rId22"/>
    <p:sldId id="456" r:id="rId23"/>
    <p:sldId id="457" r:id="rId24"/>
    <p:sldId id="425" r:id="rId25"/>
    <p:sldId id="427" r:id="rId26"/>
    <p:sldId id="455" r:id="rId27"/>
    <p:sldId id="430" r:id="rId28"/>
    <p:sldId id="433" r:id="rId29"/>
    <p:sldId id="434" r:id="rId30"/>
    <p:sldId id="432" r:id="rId31"/>
    <p:sldId id="431" r:id="rId32"/>
    <p:sldId id="416" r:id="rId33"/>
    <p:sldId id="417" r:id="rId34"/>
    <p:sldId id="424" r:id="rId35"/>
    <p:sldId id="419" r:id="rId36"/>
  </p:sldIdLst>
  <p:sldSz cx="9144000" cy="5143500" type="screen16x9"/>
  <p:notesSz cx="6735763" cy="9866313"/>
  <p:defaultTextStyle>
    <a:defPPr>
      <a:defRPr lang="en-US"/>
    </a:defPPr>
    <a:lvl1pPr marL="0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8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6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44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92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40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88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36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84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256"/>
            <p14:sldId id="354"/>
            <p14:sldId id="387"/>
            <p14:sldId id="391"/>
            <p14:sldId id="440"/>
            <p14:sldId id="441"/>
            <p14:sldId id="403"/>
            <p14:sldId id="426"/>
            <p14:sldId id="450"/>
            <p14:sldId id="406"/>
            <p14:sldId id="404"/>
            <p14:sldId id="405"/>
            <p14:sldId id="436"/>
            <p14:sldId id="442"/>
            <p14:sldId id="443"/>
            <p14:sldId id="409"/>
            <p14:sldId id="410"/>
            <p14:sldId id="411"/>
            <p14:sldId id="413"/>
            <p14:sldId id="414"/>
            <p14:sldId id="449"/>
            <p14:sldId id="456"/>
            <p14:sldId id="457"/>
            <p14:sldId id="425"/>
            <p14:sldId id="427"/>
            <p14:sldId id="455"/>
            <p14:sldId id="430"/>
            <p14:sldId id="433"/>
            <p14:sldId id="434"/>
            <p14:sldId id="432"/>
            <p14:sldId id="431"/>
            <p14:sldId id="416"/>
            <p14:sldId id="417"/>
            <p14:sldId id="424"/>
            <p14:sldId id="4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FD1"/>
    <a:srgbClr val="154C8E"/>
    <a:srgbClr val="0B294C"/>
    <a:srgbClr val="FBBA00"/>
    <a:srgbClr val="DCDDDF"/>
    <a:srgbClr val="7F7F7F"/>
    <a:srgbClr val="19A6CD"/>
    <a:srgbClr val="00B050"/>
    <a:srgbClr val="1BB3DB"/>
    <a:srgbClr val="A7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9" autoAdjust="0"/>
    <p:restoredTop sz="86613" autoAdjust="0"/>
  </p:normalViewPr>
  <p:slideViewPr>
    <p:cSldViewPr snapToGrid="0" showGuides="1">
      <p:cViewPr varScale="1">
        <p:scale>
          <a:sx n="120" d="100"/>
          <a:sy n="120" d="100"/>
        </p:scale>
        <p:origin x="92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92024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84048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76072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768096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960120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52144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44168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36192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47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81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65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19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61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5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6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7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b="1" dirty="0"/>
              <a:t>Obecnie  EU planuje 10mln ton H2 w 2030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plus 10mln ton z eksportu </a:t>
            </a:r>
          </a:p>
          <a:p>
            <a:r>
              <a:rPr lang="pl-PL" sz="4400" b="0" i="0" dirty="0">
                <a:solidFill>
                  <a:srgbClr val="202124"/>
                </a:solidFill>
                <a:effectLst/>
                <a:latin typeface="Google Sans"/>
              </a:rPr>
              <a:t>W celu zwiększenia wykorzystania wodoru odnawialnego Komisja przedstawiła koncepcję „przyspieszenie wykorzystania wodoru”. W szczególności </a:t>
            </a:r>
            <a:r>
              <a:rPr lang="pl-PL" sz="4400" b="0" i="0" dirty="0">
                <a:solidFill>
                  <a:srgbClr val="040C28"/>
                </a:solidFill>
                <a:effectLst/>
                <a:latin typeface="Google Sans"/>
              </a:rPr>
              <a:t>plan </a:t>
            </a:r>
            <a:r>
              <a:rPr lang="pl-PL" sz="4400" b="0" i="0" dirty="0" err="1">
                <a:solidFill>
                  <a:srgbClr val="040C28"/>
                </a:solidFill>
                <a:effectLst/>
                <a:latin typeface="Google Sans"/>
              </a:rPr>
              <a:t>REPowerEU</a:t>
            </a:r>
            <a:r>
              <a:rPr lang="pl-PL" sz="4400" b="0" i="0" dirty="0">
                <a:solidFill>
                  <a:srgbClr val="040C28"/>
                </a:solidFill>
                <a:effectLst/>
                <a:latin typeface="Google Sans"/>
              </a:rPr>
              <a:t> ma na celu wyprodukowanie w UE 10 mln ton wodoru odnawialnego i import 10 mln ton wodoru odnawialnego do 2030 r</a:t>
            </a:r>
            <a:r>
              <a:rPr lang="pl-PL" sz="44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pl-PL" sz="16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9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Hydrohub</a:t>
            </a:r>
            <a:r>
              <a:rPr lang="pl-PL" dirty="0"/>
              <a:t> </a:t>
            </a:r>
            <a:r>
              <a:rPr lang="pl-PL" dirty="0" err="1"/>
              <a:t>GigaWatt</a:t>
            </a:r>
            <a:r>
              <a:rPr lang="pl-PL" dirty="0"/>
              <a:t> </a:t>
            </a:r>
            <a:r>
              <a:rPr lang="pl-PL" dirty="0" err="1"/>
              <a:t>Scale</a:t>
            </a:r>
            <a:r>
              <a:rPr lang="pl-PL" dirty="0"/>
              <a:t> </a:t>
            </a:r>
            <a:r>
              <a:rPr lang="pl-PL" dirty="0" err="1"/>
              <a:t>Electrolyser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he </a:t>
            </a:r>
            <a:r>
              <a:rPr lang="pl-PL" dirty="0" err="1"/>
              <a:t>Hydrohub</a:t>
            </a:r>
            <a:r>
              <a:rPr lang="pl-PL" dirty="0"/>
              <a:t> </a:t>
            </a:r>
            <a:r>
              <a:rPr lang="pl-PL" dirty="0" err="1"/>
              <a:t>GigaWatt</a:t>
            </a:r>
            <a:r>
              <a:rPr lang="pl-PL" dirty="0"/>
              <a:t> </a:t>
            </a:r>
            <a:r>
              <a:rPr lang="pl-PL" dirty="0" err="1"/>
              <a:t>Scale</a:t>
            </a:r>
            <a:r>
              <a:rPr lang="pl-PL" dirty="0"/>
              <a:t> </a:t>
            </a:r>
            <a:r>
              <a:rPr lang="pl-PL" dirty="0" err="1"/>
              <a:t>Electrolyser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initiated</a:t>
            </a:r>
            <a:r>
              <a:rPr lang="pl-PL" dirty="0"/>
              <a:t> by the </a:t>
            </a:r>
            <a:r>
              <a:rPr lang="pl-PL" dirty="0" err="1"/>
              <a:t>Institute</a:t>
            </a:r>
            <a:r>
              <a:rPr lang="pl-PL" dirty="0"/>
              <a:t> for </a:t>
            </a:r>
            <a:r>
              <a:rPr lang="pl-PL" dirty="0" err="1"/>
              <a:t>Sustainable</a:t>
            </a:r>
            <a:r>
              <a:rPr lang="pl-PL" dirty="0"/>
              <a:t> </a:t>
            </a:r>
            <a:r>
              <a:rPr lang="pl-PL" dirty="0" err="1"/>
              <a:t>Process</a:t>
            </a:r>
            <a:r>
              <a:rPr lang="pl-PL" dirty="0"/>
              <a:t> Technology (ISPT) and </a:t>
            </a:r>
            <a:r>
              <a:rPr lang="pl-PL" dirty="0" err="1"/>
              <a:t>is</a:t>
            </a:r>
            <a:r>
              <a:rPr lang="pl-PL" dirty="0"/>
              <a:t> part of the </a:t>
            </a:r>
            <a:r>
              <a:rPr lang="pl-PL" dirty="0" err="1"/>
              <a:t>Hydrohub</a:t>
            </a:r>
            <a:r>
              <a:rPr lang="pl-PL" dirty="0"/>
              <a:t> </a:t>
            </a:r>
            <a:r>
              <a:rPr lang="pl-PL" dirty="0" err="1"/>
              <a:t>Innovation</a:t>
            </a:r>
            <a:r>
              <a:rPr lang="pl-PL" dirty="0"/>
              <a:t> Program. T.</a:t>
            </a:r>
            <a:r>
              <a:rPr lang="en-US" sz="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ISPT collaborated with industrial partners Dow Chemical, </a:t>
            </a:r>
            <a:r>
              <a:rPr lang="en-US" sz="5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Gasunie</a:t>
            </a:r>
            <a:r>
              <a:rPr lang="en-US" sz="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5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Nobian</a:t>
            </a:r>
            <a:r>
              <a:rPr lang="en-US" sz="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OCI, </a:t>
            </a:r>
            <a:r>
              <a:rPr lang="en-US" sz="5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Ørsted</a:t>
            </a:r>
            <a:r>
              <a:rPr lang="en-US" sz="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5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Yara</a:t>
            </a:r>
            <a:r>
              <a:rPr lang="en-US" sz="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knowledge institutes TNO, Imperial College London, TU/e, and Utrecht University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800" dirty="0">
                    <a:effectLst/>
                    <a:latin typeface="+mn-lt"/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900" b="1" dirty="0">
                    <a:effectLst/>
                    <a:latin typeface="Times New Roman"/>
                    <a:ea typeface="Calibri"/>
                    <a:cs typeface="Times New Roman"/>
                  </a:rPr>
                  <a:t>2020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900" b="1" dirty="0">
                    <a:effectLst/>
                    <a:latin typeface="Times New Roman"/>
                    <a:ea typeface="Calibri"/>
                    <a:cs typeface="Times New Roman"/>
                  </a:rPr>
                  <a:t>2050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900" b="1" dirty="0">
                    <a:effectLst/>
                    <a:latin typeface="Times New Roman"/>
                    <a:ea typeface="Calibri"/>
                    <a:cs typeface="Times New Roman"/>
                  </a:rPr>
                  <a:t>Kierunki badawcze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800" dirty="0">
                    <a:effectLst/>
                    <a:latin typeface="+mn-lt"/>
                    <a:ea typeface="Calibri"/>
                    <a:cs typeface="Times New Roman"/>
                  </a:rPr>
                  <a:t> 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900" b="1" dirty="0">
                    <a:effectLst/>
                    <a:latin typeface="Times New Roman"/>
                    <a:ea typeface="Calibri"/>
                    <a:cs typeface="Times New Roman"/>
                  </a:rPr>
                  <a:t>Elektrolizer tlenkowy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Nominalne obciążenie prądowe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0.3 – 1 A/cm</a:t>
                </a:r>
                <a:r>
                  <a:rPr lang="pl-PL" sz="800" baseline="30000" dirty="0"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pl-PL" sz="800" i="1">
                        <a:effectLst/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</m:oMath>
                </a14:m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2 A/ cm</a:t>
                </a:r>
                <a:r>
                  <a:rPr lang="pl-PL" sz="800" baseline="30000" dirty="0"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Membrana, kataliza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Zakres napięcia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1.5 V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80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&lt;1.48 </m:t>
                      </m:r>
                      <m:r>
                        <m:rPr>
                          <m:sty m:val="p"/>
                        </m:rPr>
                        <a:rPr lang="pl-PL" sz="80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V</m:t>
                      </m:r>
                    </m:oMath>
                  </m:oMathPara>
                </a14:m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Katalizatory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Temperatura pracy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700 – 850 C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l-PL" sz="800" i="1">
                        <a:effectLst/>
                        <a:latin typeface="Cambria Math"/>
                        <a:ea typeface="Calibri"/>
                        <a:cs typeface="Times New Roman"/>
                      </a:rPr>
                      <m:t>&lt;600</m:t>
                    </m:r>
                  </m:oMath>
                </a14:m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 C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Elektrolit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Ciśnienie pracy, bar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l-PL" sz="800" i="1">
                        <a:effectLst/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</m:oMath>
                </a14:m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20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Zespół elektrody elektrolit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Sprawność , %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75 - 85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l-PL" sz="800" i="1">
                        <a:effectLst/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</m:oMath>
                </a14:m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85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Katalizatory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Zakres obciążenia, %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30 – 125 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0 - 200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Zespół elektrody elektrolit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Czystość wodoru, %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99.9 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8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&gt;99,9999</m:t>
                      </m:r>
                    </m:oMath>
                  </m:oMathPara>
                </a14:m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Zespół elektrody elektrolit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Jednostkowe zużycie energii (system generatora wodoru), kWh/kgH2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40 - 50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l-PL" sz="800" i="1">
                        <a:effectLst/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</m:oMath>
                </a14:m>
                <a:r>
                  <a:rPr lang="pl-PL" sz="800" dirty="0">
                    <a:effectLst/>
                    <a:latin typeface="Times New Roman"/>
                    <a:ea typeface="Times New Roman"/>
                    <a:cs typeface="Times New Roman"/>
                  </a:rPr>
                  <a:t> 40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Zespół elektrody elektrolit Optymalizacja instalacji pomocniczych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800" dirty="0" smtClean="0">
                    <a:effectLst/>
                    <a:latin typeface="+mn-lt"/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900" b="1" dirty="0">
                    <a:effectLst/>
                    <a:latin typeface="Times New Roman"/>
                    <a:ea typeface="Calibri"/>
                    <a:cs typeface="Times New Roman"/>
                  </a:rPr>
                  <a:t>2020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900" b="1" dirty="0">
                    <a:effectLst/>
                    <a:latin typeface="Times New Roman"/>
                    <a:ea typeface="Calibri"/>
                    <a:cs typeface="Times New Roman"/>
                  </a:rPr>
                  <a:t>2050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900" b="1" dirty="0">
                    <a:effectLst/>
                    <a:latin typeface="Times New Roman"/>
                    <a:ea typeface="Calibri"/>
                    <a:cs typeface="Times New Roman"/>
                  </a:rPr>
                  <a:t>Kierunki badawcze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l-PL" sz="800" dirty="0">
                    <a:effectLst/>
                    <a:latin typeface="+mn-lt"/>
                    <a:ea typeface="Calibri"/>
                    <a:cs typeface="Times New Roman"/>
                  </a:rPr>
                  <a:t> 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900" b="1" dirty="0">
                    <a:effectLst/>
                    <a:latin typeface="Times New Roman"/>
                    <a:ea typeface="Calibri"/>
                    <a:cs typeface="Times New Roman"/>
                  </a:rPr>
                  <a:t>Elektrolizer tlenkowy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Nominalne obciążenie prądowe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0.3 – 1 A/cm</a:t>
                </a:r>
                <a:r>
                  <a:rPr lang="pl-PL" sz="800" baseline="30000" dirty="0"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pl-PL" sz="800" i="0">
                    <a:effectLst/>
                    <a:latin typeface="Cambria Math"/>
                    <a:ea typeface="Calibri"/>
                    <a:cs typeface="Times New Roman"/>
                  </a:rPr>
                  <a:t>&gt;</a:t>
                </a: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2 A/ cm</a:t>
                </a:r>
                <a:r>
                  <a:rPr lang="pl-PL" sz="800" baseline="30000" dirty="0"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Membrana, kataliza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Zakres napięcia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1.5 V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i="0">
                    <a:effectLst/>
                    <a:latin typeface="Cambria Math"/>
                    <a:ea typeface="Calibri"/>
                    <a:cs typeface="Times New Roman"/>
                  </a:rPr>
                  <a:t>&lt;1.48 V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Katalizatory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Temperatura pracy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700 – 850 C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i="0">
                    <a:effectLst/>
                    <a:latin typeface="Cambria Math"/>
                    <a:ea typeface="Calibri"/>
                    <a:cs typeface="Times New Roman"/>
                  </a:rPr>
                  <a:t>&lt;600</a:t>
                </a: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 C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Elektrolit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Ciśnienie pracy, bar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i="0">
                    <a:effectLst/>
                    <a:latin typeface="Cambria Math"/>
                    <a:ea typeface="Calibri"/>
                    <a:cs typeface="Times New Roman"/>
                  </a:rPr>
                  <a:t>1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i="0">
                    <a:effectLst/>
                    <a:latin typeface="Cambria Math"/>
                    <a:ea typeface="Calibri"/>
                    <a:cs typeface="Times New Roman"/>
                  </a:rPr>
                  <a:t>&gt;</a:t>
                </a: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20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Zespół elektrody elektrolit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Sprawność , %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75 - 85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i="0">
                    <a:effectLst/>
                    <a:latin typeface="Cambria Math"/>
                    <a:ea typeface="Calibri"/>
                    <a:cs typeface="Times New Roman"/>
                  </a:rPr>
                  <a:t>&gt;</a:t>
                </a: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85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Katalizatory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Zakres obciążenia, %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30 – 125 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0 - 200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Zespół elektrody elektrolit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Czystość wodoru, %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99.9 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i="0">
                    <a:effectLst/>
                    <a:latin typeface="Cambria Math"/>
                    <a:ea typeface="Calibri"/>
                    <a:cs typeface="Times New Roman"/>
                  </a:rPr>
                  <a:t>&gt;99,9999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Zespół elektrody elektrolit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b="1" dirty="0">
                    <a:effectLst/>
                    <a:latin typeface="Times New Roman"/>
                    <a:ea typeface="Calibri"/>
                    <a:cs typeface="Times New Roman"/>
                  </a:rPr>
                  <a:t>Jednostkowe zużycie energii (system generatora wodoru), kWh/kgH2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40 - 50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i="0">
                    <a:effectLst/>
                    <a:latin typeface="Cambria Math"/>
                    <a:ea typeface="Calibri"/>
                    <a:cs typeface="Times New Roman"/>
                  </a:rPr>
                  <a:t>&lt;</a:t>
                </a:r>
                <a:r>
                  <a:rPr lang="pl-PL" sz="800" dirty="0">
                    <a:effectLst/>
                    <a:latin typeface="Times New Roman"/>
                    <a:ea typeface="Times New Roman"/>
                    <a:cs typeface="Times New Roman"/>
                  </a:rPr>
                  <a:t> 40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800" dirty="0">
                    <a:effectLst/>
                    <a:latin typeface="Times New Roman"/>
                    <a:ea typeface="Calibri"/>
                    <a:cs typeface="Times New Roman"/>
                  </a:rPr>
                  <a:t>Zespół elektrody elektrolit Optymalizacja instalacji pomocniczych</a:t>
                </a:r>
                <a:endParaRPr lang="pl-PL" sz="800" dirty="0">
                  <a:effectLst/>
                  <a:latin typeface="+mn-lt"/>
                  <a:ea typeface="Calibri"/>
                  <a:cs typeface="Times New Roman"/>
                </a:endParaRPr>
              </a:p>
              <a:p>
                <a:endParaRPr lang="pl-PL" dirty="0"/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3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5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1238760"/>
            <a:ext cx="9144000" cy="1687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38405" tIns="19202" rIns="38405" bIns="19202" anchor="ctr"/>
          <a:lstStyle/>
          <a:p>
            <a:endParaRPr lang="pl-PL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58307" y="1362540"/>
            <a:ext cx="5670399" cy="1440197"/>
          </a:xfrm>
          <a:prstGeom prst="rect">
            <a:avLst/>
          </a:prstGeom>
        </p:spPr>
        <p:txBody>
          <a:bodyPr lIns="38405" tIns="19202" rIns="38405" bIns="19202" anchor="ctr"/>
          <a:lstStyle>
            <a:lvl1pPr algn="ctr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</a:defRPr>
            </a:lvl1pPr>
          </a:lstStyle>
          <a:p>
            <a:r>
              <a:rPr lang="pl-PL" dirty="0"/>
              <a:t>Kliknij, aby wpisać tytuł prezentacji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24606" y="3050383"/>
            <a:ext cx="4157038" cy="432048"/>
          </a:xfrm>
          <a:prstGeom prst="rect">
            <a:avLst/>
          </a:prstGeom>
        </p:spPr>
        <p:txBody>
          <a:bodyPr lIns="38405" tIns="19202" rIns="38405" bIns="19202"/>
          <a:lstStyle>
            <a:lvl1pPr marL="0" indent="0" algn="r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pl-PL" dirty="0"/>
              <a:t>Kliknij, aby wpisać autorów</a:t>
            </a:r>
          </a:p>
        </p:txBody>
      </p:sp>
      <p:sp>
        <p:nvSpPr>
          <p:cNvPr id="10" name="Symbol zastępczy tekstu 34"/>
          <p:cNvSpPr>
            <a:spLocks noGrp="1"/>
          </p:cNvSpPr>
          <p:nvPr>
            <p:ph type="body" sz="quarter" idx="10" hasCustomPrompt="1"/>
          </p:nvPr>
        </p:nvSpPr>
        <p:spPr>
          <a:xfrm>
            <a:off x="2349886" y="4162876"/>
            <a:ext cx="4128639" cy="242888"/>
          </a:xfrm>
          <a:prstGeom prst="rect">
            <a:avLst/>
          </a:prstGeom>
        </p:spPr>
        <p:txBody>
          <a:bodyPr lIns="38405" tIns="19202" rIns="38405" bIns="19202"/>
          <a:lstStyle>
            <a:lvl1pPr algn="ctr">
              <a:buNone/>
              <a:defRPr sz="1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  <a:lvl2pPr algn="ctr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2pPr>
            <a:lvl3pPr algn="ctr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3pPr>
            <a:lvl4pPr algn="ctr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4pPr>
            <a:lvl5pPr algn="ctr"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pl-PL" dirty="0"/>
              <a:t>Kliknij, aby wpisać nazwę lub miasto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9" y="106563"/>
            <a:ext cx="1032272" cy="103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6"/>
          <p:cNvCxnSpPr/>
          <p:nvPr userDrawn="1"/>
        </p:nvCxnSpPr>
        <p:spPr>
          <a:xfrm flipH="1">
            <a:off x="-4570" y="1224792"/>
            <a:ext cx="1773934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7"/>
          <p:cNvSpPr txBox="1">
            <a:spLocks noChangeArrowheads="1"/>
          </p:cNvSpPr>
          <p:nvPr userDrawn="1"/>
        </p:nvSpPr>
        <p:spPr bwMode="auto">
          <a:xfrm>
            <a:off x="1667285" y="103399"/>
            <a:ext cx="43048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25400" dir="600000" algn="tl" rotWithShape="0">
              <a:prstClr val="black">
                <a:alpha val="32000"/>
              </a:prstClr>
            </a:outerShdw>
          </a:effectLst>
        </p:spPr>
        <p:txBody>
          <a:bodyPr wrap="square">
            <a:spAutoFit/>
          </a:bodyPr>
          <a:lstStyle/>
          <a:p>
            <a:pPr marL="0">
              <a:spcBef>
                <a:spcPts val="0"/>
              </a:spcBef>
            </a:pPr>
            <a:r>
              <a:rPr lang="pl-PL" sz="1600" b="1" i="0" u="none" strike="noStrike" spc="0" dirty="0">
                <a:solidFill>
                  <a:srgbClr val="154C8E"/>
                </a:solidFill>
                <a:latin typeface="Calibri" pitchFamily="34" charset="0"/>
              </a:rPr>
              <a:t>Politechnika Śląska w Gliwicach		</a:t>
            </a:r>
            <a:endParaRPr lang="pl-PL" sz="1000" b="1" i="0" u="none" strike="noStrike" spc="0" dirty="0">
              <a:solidFill>
                <a:srgbClr val="154C8E"/>
              </a:solidFill>
              <a:latin typeface="Calibri" pitchFamily="34" charset="0"/>
            </a:endParaRPr>
          </a:p>
          <a:p>
            <a:pPr marL="0">
              <a:spcBef>
                <a:spcPts val="0"/>
              </a:spcBef>
            </a:pPr>
            <a:r>
              <a:rPr lang="pl-PL" sz="1600" b="1" i="0" u="none" strike="noStrike" spc="0" dirty="0">
                <a:solidFill>
                  <a:srgbClr val="154C8E"/>
                </a:solidFill>
                <a:latin typeface="Calibri" pitchFamily="34" charset="0"/>
              </a:rPr>
              <a:t>Katedra Maszyn i Urządzeń Energetycznych</a:t>
            </a:r>
          </a:p>
        </p:txBody>
      </p:sp>
    </p:spTree>
    <p:extLst>
      <p:ext uri="{BB962C8B-B14F-4D97-AF65-F5344CB8AC3E}">
        <p14:creationId xmlns:p14="http://schemas.microsoft.com/office/powerpoint/2010/main" val="100033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1035" userDrawn="1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 userDrawn="1">
          <p15:clr>
            <a:srgbClr val="FBAE40"/>
          </p15:clr>
        </p15:guide>
        <p15:guide id="4" orient="horz" pos="10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wykł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 userDrawn="1"/>
        </p:nvSpPr>
        <p:spPr>
          <a:xfrm>
            <a:off x="8686680" y="4636468"/>
            <a:ext cx="3170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260"/>
              </a:spcAft>
            </a:pPr>
            <a:fld id="{A9B80724-4D91-4673-9A0E-25EB49A8E810}" type="slidenum">
              <a:rPr lang="en-US" sz="1100" b="0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260"/>
                </a:spcAft>
              </a:pPr>
              <a:t>‹#›</a:t>
            </a:fld>
            <a:endParaRPr lang="en-US" sz="1100" b="0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9" y="4636468"/>
            <a:ext cx="412681" cy="41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8"/>
          <p:cNvSpPr txBox="1"/>
          <p:nvPr userDrawn="1"/>
        </p:nvSpPr>
        <p:spPr>
          <a:xfrm>
            <a:off x="2561014" y="4679767"/>
            <a:ext cx="19849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100" b="1" kern="0" spc="0" baseline="0" dirty="0">
                <a:solidFill>
                  <a:schemeClr val="bg1"/>
                </a:solidFill>
                <a:latin typeface="+mn-lt"/>
                <a:cs typeface="Poppins SemiBold" panose="02000000000000000000" pitchFamily="2" charset="0"/>
              </a:rPr>
              <a:t>Katedra Maszyn </a:t>
            </a:r>
          </a:p>
          <a:p>
            <a:r>
              <a:rPr lang="pl-PL" sz="1100" b="1" kern="0" spc="0" baseline="0" dirty="0">
                <a:solidFill>
                  <a:schemeClr val="bg1"/>
                </a:solidFill>
                <a:latin typeface="+mn-lt"/>
                <a:cs typeface="Poppins SemiBold" panose="02000000000000000000" pitchFamily="2" charset="0"/>
              </a:rPr>
              <a:t>i Urządzeń Energetycznych</a:t>
            </a:r>
            <a:endParaRPr lang="en-US" sz="1100" b="1" kern="0" spc="0" baseline="0" dirty="0">
              <a:solidFill>
                <a:schemeClr val="bg1"/>
              </a:solidFill>
              <a:latin typeface="+mn-lt"/>
              <a:cs typeface="Poppins SemiBold" panose="02000000000000000000" pitchFamily="2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65494"/>
            <a:ext cx="8229600" cy="562075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solidFill>
                  <a:srgbClr val="154C8E"/>
                </a:solidFill>
                <a:latin typeface="Calibri" pitchFamily="34" charset="0"/>
              </a:defRPr>
            </a:lvl1pPr>
          </a:lstStyle>
          <a:p>
            <a:r>
              <a:rPr lang="pl-PL" dirty="0"/>
              <a:t>Kliknij, wpisz nagłówek (</a:t>
            </a:r>
            <a:r>
              <a:rPr lang="pl-PL" dirty="0" err="1"/>
              <a:t>color</a:t>
            </a:r>
            <a:r>
              <a:rPr lang="pl-PL" dirty="0"/>
              <a:t>: RGB (21,76,141) #154C8D, Font: Calibri)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458642" y="964726"/>
            <a:ext cx="8229600" cy="3451827"/>
          </a:xfrm>
          <a:prstGeom prst="rect">
            <a:avLst/>
          </a:prstGeom>
        </p:spPr>
        <p:txBody>
          <a:bodyPr/>
          <a:lstStyle>
            <a:lvl1pPr marL="177800" indent="-177800" algn="just">
              <a:buClr>
                <a:srgbClr val="154C8E"/>
              </a:buClr>
              <a:buFont typeface="Wingdings" pitchFamily="2" charset="2"/>
              <a:buChar char="§"/>
              <a:defRPr sz="1800">
                <a:latin typeface="Calibri" pitchFamily="34" charset="0"/>
              </a:defRPr>
            </a:lvl1pPr>
            <a:lvl2pPr marL="357188" indent="-196850" algn="just">
              <a:buClr>
                <a:srgbClr val="154C8E"/>
              </a:buClr>
              <a:buSzPct val="100000"/>
              <a:buFont typeface="Arial" pitchFamily="34" charset="0"/>
              <a:buChar char="•"/>
              <a:defRPr lang="pl-PL" sz="1800" dirty="0" smtClean="0">
                <a:solidFill>
                  <a:schemeClr val="tx1"/>
                </a:solidFill>
                <a:latin typeface="Calibri" pitchFamily="34" charset="0"/>
                <a:cs typeface="+mn-cs"/>
              </a:defRPr>
            </a:lvl2pPr>
            <a:lvl3pPr marL="6223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54C8E"/>
              </a:buClr>
              <a:buSzTx/>
              <a:buFont typeface="Calibri" pitchFamily="34" charset="0"/>
              <a:buNone/>
              <a:tabLst/>
              <a:defRPr sz="1600" baseline="0">
                <a:latin typeface="Calibri" pitchFamily="34" charset="0"/>
              </a:defRPr>
            </a:lvl3pPr>
          </a:lstStyle>
          <a:p>
            <a:pPr lvl="0"/>
            <a:r>
              <a:rPr lang="pl-PL" dirty="0"/>
              <a:t>Styl pierwszego poziomu tekstu</a:t>
            </a:r>
          </a:p>
          <a:p>
            <a:pPr lvl="1"/>
            <a:r>
              <a:rPr lang="pl-PL" dirty="0"/>
              <a:t>Styl drugiego poziomu tekstu</a:t>
            </a:r>
          </a:p>
          <a:p>
            <a:pPr marL="719138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E90C2"/>
              </a:buClr>
              <a:buSzTx/>
              <a:buFont typeface="Calibri" pitchFamily="34" charset="0"/>
              <a:buChar char="−"/>
              <a:tabLst/>
              <a:defRPr/>
            </a:pPr>
            <a:r>
              <a:rPr lang="pl-PL" dirty="0"/>
              <a:t>Styl trzeciego poziomu tekstu</a:t>
            </a:r>
          </a:p>
        </p:txBody>
      </p:sp>
      <p:cxnSp>
        <p:nvCxnSpPr>
          <p:cNvPr id="11" name="Straight Connector 6"/>
          <p:cNvCxnSpPr/>
          <p:nvPr userDrawn="1"/>
        </p:nvCxnSpPr>
        <p:spPr>
          <a:xfrm flipH="1">
            <a:off x="-4572" y="881892"/>
            <a:ext cx="1773934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8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536000"/>
            <a:ext cx="9144000" cy="6075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9" y="4665742"/>
            <a:ext cx="1292640" cy="348019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6761988" y="4841413"/>
            <a:ext cx="2241454" cy="192667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pl-PL" sz="1000" spc="252" dirty="0">
                <a:solidFill>
                  <a:schemeClr val="bg1"/>
                </a:solidFill>
                <a:latin typeface="Barlow SCK SemiBold" panose="00000706000000000000" pitchFamily="50" charset="-18"/>
              </a:rPr>
              <a:t>www.kmiue.polsl.pl</a:t>
            </a:r>
          </a:p>
        </p:txBody>
      </p:sp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9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76809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7680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1" userDrawn="1">
          <p15:clr>
            <a:srgbClr val="F26B43"/>
          </p15:clr>
        </p15:guide>
        <p15:guide id="2" pos="1035" userDrawn="1">
          <p15:clr>
            <a:srgbClr val="F26B43"/>
          </p15:clr>
        </p15:guide>
        <p15:guide id="4" orient="horz" pos="4420" userDrawn="1">
          <p15:clr>
            <a:srgbClr val="F26B43"/>
          </p15:clr>
        </p15:guide>
        <p15:guide id="5" pos="14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91.pn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Tadeusz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Chmielniak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291831" y="1362540"/>
            <a:ext cx="8579796" cy="1440197"/>
          </a:xfrm>
        </p:spPr>
        <p:txBody>
          <a:bodyPr>
            <a:noAutofit/>
          </a:bodyPr>
          <a:lstStyle/>
          <a:p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 rozwoju wybranych modułów technologii wodorowych</a:t>
            </a:r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17155" y="4143141"/>
            <a:ext cx="7498005" cy="242888"/>
          </a:xfrm>
        </p:spPr>
        <p:txBody>
          <a:bodyPr/>
          <a:lstStyle/>
          <a:p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Seminarium Wrocław 15 12 2023</a:t>
            </a:r>
          </a:p>
        </p:txBody>
      </p:sp>
    </p:spTree>
    <p:extLst>
      <p:ext uri="{BB962C8B-B14F-4D97-AF65-F5344CB8AC3E}">
        <p14:creationId xmlns:p14="http://schemas.microsoft.com/office/powerpoint/2010/main" val="1562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4643" y="0"/>
            <a:ext cx="4392118" cy="562075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EWOLUCJA PARAMETRÓW ELEKTROLIZERÓW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Symbol zastępczy zawartości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79785244"/>
                  </p:ext>
                </p:extLst>
              </p:nvPr>
            </p:nvGraphicFramePr>
            <p:xfrm>
              <a:off x="242190" y="169070"/>
              <a:ext cx="3842630" cy="411632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61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41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022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628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05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2020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2050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Kierunki badawcze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17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05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Elektrolizer PM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48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Nominalne obciążenie prądowe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12A/cm</a:t>
                          </a:r>
                          <a:r>
                            <a:rPr lang="pl-PL" sz="1050" baseline="30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46 A/ cm</a:t>
                          </a:r>
                          <a:r>
                            <a:rPr lang="pl-PL" sz="1050" baseline="30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>
                            <a:alpha val="31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membrany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65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napięcia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1.4 – 2.5 V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&lt;1.7 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105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V</m:t>
                                </m:r>
                              </m:oMath>
                            </m:oMathPara>
                          </a14:m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Katalizatory, membrana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65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Temperatura pracy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 – 80 C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80 C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>
                            <a:alpha val="31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Trwałość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65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Ciśnienie pracy, bar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05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05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30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05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</m:oMath>
                          </a14:m>
                          <a:r>
                            <a:rPr lang="pl-PL" sz="105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70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>
                            <a:alpha val="3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Membrany, katalizatory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482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Sprawność , %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50 - 68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05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</m:oMath>
                          </a14:m>
                          <a:r>
                            <a:rPr lang="pl-PL" sz="105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80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>
                            <a:alpha val="28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65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obciążenia, %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 – 120 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5 - 300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Membrany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65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Czystość wodoru, %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99.9 – 99.9999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Ta sama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Membrany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8897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Jednostkowe zużycie energii (system), kWh/kgH2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50 - 83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05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05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45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>
                            <a:alpha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Katalizatory, membrana, optymalizacja instalacji pomocniczych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Symbol zastępczy zawartości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79785244"/>
                  </p:ext>
                </p:extLst>
              </p:nvPr>
            </p:nvGraphicFramePr>
            <p:xfrm>
              <a:off x="242190" y="169070"/>
              <a:ext cx="3842630" cy="423252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61954"/>
                    <a:gridCol w="794173"/>
                    <a:gridCol w="900222"/>
                    <a:gridCol w="1086281"/>
                  </a:tblGrid>
                  <a:tr h="36804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05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2020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2050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Kierunki badawcze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04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05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Elektrolizer PM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20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Nominalne obciążenie prądowe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12A/cm</a:t>
                          </a:r>
                          <a:r>
                            <a:rPr lang="pl-PL" sz="1050" baseline="30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46 A/ cm</a:t>
                          </a:r>
                          <a:r>
                            <a:rPr lang="pl-PL" sz="1050" baseline="30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>
                            <a:alpha val="31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membrany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04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napięcia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1.4 – 2.5 V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6081" t="-354098" r="-120946" b="-7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Katalizatory, membrana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04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Temperatura pracy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 – 80 C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80 C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>
                            <a:alpha val="31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Trwałość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04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Ciśnienie pracy, bar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34615" t="-561667" r="-251538" b="-5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6081" t="-561667" r="-120946" b="-52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Membrany, katalizatory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840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Sprawność , %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50 - 68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6081" t="-1323333" r="-120946" b="-9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04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obciążenia, %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 – 120 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5 - 300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Membrany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804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Czystość wodoru, %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99.9 – 99.9999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Ta sama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Membrany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2011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Jednostkowe zużycie energii (</a:t>
                          </a:r>
                          <a:r>
                            <a:rPr lang="pl-PL" sz="105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system), </a:t>
                          </a: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kWh/kgH2</a:t>
                          </a:r>
                          <a:endParaRPr lang="pl-PL" sz="105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50 - 83</a:t>
                          </a:r>
                          <a:endParaRPr lang="pl-PL" sz="105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06081" t="-362914" r="-120946" b="-72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5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Katalizatory, membrana, optymalizacja instalacji pomocniczych</a:t>
                          </a:r>
                          <a:endParaRPr lang="pl-PL" sz="105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753" marR="5275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596882"/>
                  </p:ext>
                </p:extLst>
              </p:nvPr>
            </p:nvGraphicFramePr>
            <p:xfrm>
              <a:off x="4235670" y="654534"/>
              <a:ext cx="4645052" cy="3794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440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35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8342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440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542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Żywotność, h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50 000 – 80 000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4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100 000 – 120 000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Katalizatory, membrana, Warstwa porowata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6567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Moc jednostkowa, MW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4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 i membrany, warstwa porowata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427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Uruchomienie  ze stanu zimnego,  do obciążenia nom., min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 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43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5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Izolacja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567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stos, min. 1MW), USD/kW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4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100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 i membrany, warstwa porowata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567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system, min. 10 MW), USD/kW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700 -1400   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200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Przetworniki, przygotowanie wody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596882"/>
                  </p:ext>
                </p:extLst>
              </p:nvPr>
            </p:nvGraphicFramePr>
            <p:xfrm>
              <a:off x="4235670" y="654534"/>
              <a:ext cx="4645052" cy="38069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44028"/>
                    <a:gridCol w="1073568"/>
                    <a:gridCol w="1283428"/>
                    <a:gridCol w="1144028"/>
                  </a:tblGrid>
                  <a:tr h="7589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Żywotność, h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50 000 – 80 000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4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100 000 – 120 000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Katalizatory, membrana, Warstwa porowata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89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Moc jednostkowa, MW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46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 i membrany, warstwa porowata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639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Uruchomienie  ze stanu zimnego,  do obciążenia nom., min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 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43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73810" t="-160759" r="-89524" b="-146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Izolacja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895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stos, min. 1MW), USD/kW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4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73810" t="-329600" r="-89524" b="-85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 i membrany, warstwa porowata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61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system, min. 10 MW), USD/kW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700 -1400   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73810" t="-577419" r="-89524" b="-15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Przetworniki, przygotowanie wody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7077" marR="67077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070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4602" y="265494"/>
            <a:ext cx="4272197" cy="562075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EWOLUCJA PARAMETRÓW ELEKTROLIZERÓW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Symbol zastępczy zawartości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37970043"/>
                  </p:ext>
                </p:extLst>
              </p:nvPr>
            </p:nvGraphicFramePr>
            <p:xfrm>
              <a:off x="173024" y="202310"/>
              <a:ext cx="4046708" cy="431663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75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63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81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946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760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2020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2050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Kierunki badawcze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804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Elektrolizer Alk.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96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Nominalne obciążenie prądowe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0.2 – 0.8 A/cm</a:t>
                          </a:r>
                          <a:r>
                            <a:rPr lang="pl-PL" sz="1000" baseline="30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l-PL" sz="1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</m:oMath>
                          </a14:m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 A/ cm</a:t>
                          </a:r>
                          <a:r>
                            <a:rPr lang="pl-PL" sz="1000" baseline="30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przepony (diafragmy)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65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napięcia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1.43 V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0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&lt;1.7 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10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V</m:t>
                                </m:r>
                              </m:oMath>
                            </m:oMathPara>
                          </a14:m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96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Temperatura pracy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70 – 90 C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</m:oMath>
                          </a14:m>
                          <a:r>
                            <a:rPr lang="pl-PL" sz="1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90 C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przepony, moduły układu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18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Ciśnienie pracy, bar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0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30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</m:oMath>
                          </a14:m>
                          <a:r>
                            <a:rPr lang="pl-PL" sz="1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70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Przepony, budowa wszystkich segmentów instalacji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30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Sprawność , %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50 - 68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</m:oMath>
                          </a14:m>
                          <a:r>
                            <a:rPr lang="pl-PL" sz="1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70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Temperatura, katalizatory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530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obciążenia, %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15 – 100 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5 - 300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Przepona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530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Czystość wodoru, %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99.9 – 99.9999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1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&gt;99,9999</m:t>
                                </m:r>
                              </m:oMath>
                            </m:oMathPara>
                          </a14:m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Przepona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7592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Jednostkowe zużycie energii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59 – 78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System, kWh/kgH2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0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0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45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instalacji pomocniczych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Symbol zastępczy zawartości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37970043"/>
                  </p:ext>
                </p:extLst>
              </p:nvPr>
            </p:nvGraphicFramePr>
            <p:xfrm>
              <a:off x="173024" y="202310"/>
              <a:ext cx="4046708" cy="43944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7576"/>
                    <a:gridCol w="766319"/>
                    <a:gridCol w="768189"/>
                    <a:gridCol w="1694624"/>
                  </a:tblGrid>
                  <a:tr h="2760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0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2020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2050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Kierunki badawcze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0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Elektrolizer Alk.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Nominalne obciążenie prądowe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0.2 – 0.8 A/cm</a:t>
                          </a:r>
                          <a:r>
                            <a:rPr lang="pl-PL" sz="1000" baseline="30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6349" t="-124419" r="-221429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przepony (diafragmy)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napięcia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1.43 V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6349" t="-332759" r="-221429" b="-8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6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Temperatura pracy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70 – 90 C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6349" t="-404839" r="-221429" b="-66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przepony, moduły układu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Ciśnienie pracy, bar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6349" t="-363953" r="-321429" b="-38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6349" t="-363953" r="-221429" b="-38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Przepony, budowa wszystkich segmentów instalacji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Sprawność , %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50 - 68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6349" t="-687931" r="-221429" b="-46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Temperatura, katalizatory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257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obciążenia, %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15 – 100 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5 - 300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Przepona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0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Czystość wodoru, %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99.9 – 99.9999</a:t>
                          </a:r>
                          <a:endParaRPr lang="pl-PL" sz="1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6349" t="-952632" r="-221429" b="-2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Przepona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92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Jednostkowe zużycie </a:t>
                          </a:r>
                          <a:r>
                            <a:rPr lang="pl-PL" sz="10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energii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59 </a:t>
                          </a:r>
                          <a:r>
                            <a:rPr lang="pl-PL" sz="1000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– 78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System, kWh/kgH2</a:t>
                          </a:r>
                          <a:endParaRPr lang="pl-PL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6349" t="-480000" r="-221429" b="-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instalacji pomocniczych</a:t>
                          </a:r>
                          <a:endParaRPr lang="pl-PL" sz="1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45016" marR="450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045806"/>
                  </p:ext>
                </p:extLst>
              </p:nvPr>
            </p:nvGraphicFramePr>
            <p:xfrm>
              <a:off x="4422098" y="860223"/>
              <a:ext cx="4219732" cy="302361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7102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650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68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1676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Żywotność, h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80 000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100 000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Elektrody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Moc jednostkowa, MW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28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Uruchomienie  ze stanu zimnego,  do obciążenia nom., min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5</a:t>
                          </a: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30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Izolacja, konstrukcja modułów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stos, min. 1MW), USD/kW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270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100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28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 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system, min. 10 MW), USD/kW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500 -1000  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200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27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wszystkich modułów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6045806"/>
                  </p:ext>
                </p:extLst>
              </p:nvPr>
            </p:nvGraphicFramePr>
            <p:xfrm>
              <a:off x="4422098" y="860223"/>
              <a:ext cx="4219732" cy="30845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71029"/>
                    <a:gridCol w="965070"/>
                    <a:gridCol w="966865"/>
                    <a:gridCol w="1116768"/>
                  </a:tblGrid>
                  <a:tr h="3855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Żywotność, h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80 000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100 000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Elektrody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83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Moc jednostkowa, MW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28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639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Uruchomienie  ze stanu zimnego,  do obciążenia nom., min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20755" t="-103165" r="-215094" b="-12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0755" t="-103165" r="-115094" b="-12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Izolacja, konstrukcja modułów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83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stos, min. 1MW), USD/kW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270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0755" t="-337895" r="-115094" b="-1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 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83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system, min. 10 MW), USD/kW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500 -1000  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0755" t="-437895" r="-115094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wszystkich modułów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34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EWOLUCJA PARAMETRÓW ELEKTROLIZERÓW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637814"/>
                  </p:ext>
                </p:extLst>
              </p:nvPr>
            </p:nvGraphicFramePr>
            <p:xfrm>
              <a:off x="4258565" y="913732"/>
              <a:ext cx="4143422" cy="302361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696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3272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069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341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Żywotność, h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</a:t>
                          </a: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20 000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80 000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Wszystkie moduły i elementy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Moc jednostkowa, MW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0.005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0.2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Wszystkie moduły i elementy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Uruchomienie  ze stanu zimnego,  do obciążenia nom., min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6</a:t>
                          </a: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300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Izolacja, konstrukcja modułów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stos, min. 1MW), USD/kW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</m:oMath>
                          </a14:m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29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200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2D050">
                            <a:alpha val="35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elektrody elektrolit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system, min. 1 MW), USD/kW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1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11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300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wszystkich modułów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637814"/>
                  </p:ext>
                </p:extLst>
              </p:nvPr>
            </p:nvGraphicFramePr>
            <p:xfrm>
              <a:off x="4258565" y="913732"/>
              <a:ext cx="4143422" cy="30723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69670"/>
                    <a:gridCol w="732722"/>
                    <a:gridCol w="906905"/>
                    <a:gridCol w="1334125"/>
                  </a:tblGrid>
                  <a:tr h="3733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Żywotność, h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0833" t="-9836" r="-306667" b="-7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80 000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Wszystkie moduły i elementy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83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Moc jednostkowa, MW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0.005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0.2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Wszystkie moduły i elementy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639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Uruchomienie  ze stanu zimnego,  do obciążenia nom., min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0833" t="-102532" r="-306667" b="-12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1486" t="-102532" r="-148649" b="-128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Izolacja, konstrukcja modułów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83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stos, min. 1MW), USD/kW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60833" t="-336842" r="-306667" b="-1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1486" t="-336842" r="-148649" b="-1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elektrody elektrolit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83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Koszty jedn. ( system, min. 1 MW), USD/kW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- 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1486" t="-436842" r="-148649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1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Optymalizacja wszystkich modułów</a:t>
                          </a:r>
                          <a:endParaRPr lang="pl-PL" sz="11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6333055"/>
                  </p:ext>
                </p:extLst>
              </p:nvPr>
            </p:nvGraphicFramePr>
            <p:xfrm>
              <a:off x="209864" y="712034"/>
              <a:ext cx="3947690" cy="364984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46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2951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720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7149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8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2020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2050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Kierunki badawcze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Elektrolizer tlenkowy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60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Nominalne obciążenie prądowe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0.3 – 1 A/cm</a:t>
                          </a:r>
                          <a:r>
                            <a:rPr lang="pl-PL" sz="800" baseline="30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l-PL" sz="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</m:oMath>
                          </a14:m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 A/ cm</a:t>
                          </a:r>
                          <a:r>
                            <a:rPr lang="pl-PL" sz="800" baseline="30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Membrana, kataliza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586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napięcia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pl-PL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1-1.5 V</a:t>
                          </a:r>
                          <a:endParaRPr lang="pl-PL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8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&lt;1.48 </m:t>
                                </m:r>
                                <m:r>
                                  <m:rPr>
                                    <m:sty m:val="p"/>
                                  </m:rPr>
                                  <a:rPr lang="pl-PL" sz="80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V</m:t>
                                </m:r>
                              </m:oMath>
                            </m:oMathPara>
                          </a14:m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Temperatura pracy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700 – 850 C</a:t>
                          </a:r>
                          <a:endParaRPr lang="pl-PL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&lt;600</m:t>
                              </m:r>
                            </m:oMath>
                          </a14:m>
                          <a:r>
                            <a:rPr lang="pl-PL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 C</a:t>
                          </a:r>
                          <a:endParaRPr lang="pl-PL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Elektrolit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Ciśnienie pracy, bar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</m:oMath>
                          </a14:m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elektrody elektrolit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586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Sprawność , %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75 - 85</a:t>
                          </a:r>
                          <a:endParaRPr lang="pl-PL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&gt;</m:t>
                              </m:r>
                            </m:oMath>
                          </a14:m>
                          <a:r>
                            <a:rPr lang="pl-PL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85</a:t>
                          </a:r>
                          <a:endParaRPr lang="pl-PL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obciążenia, %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30 – 125 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0 - 200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elektrody elektrolit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Czystość wodoru, %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99.9 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8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&gt;99,9999</m:t>
                                </m:r>
                              </m:oMath>
                            </m:oMathPara>
                          </a14:m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elektrody elektrolit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9521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Jednostkowe zużycie energii (system generatora wodoru), kWh/kgH2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40 - 50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8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</m:oMath>
                          </a14:m>
                          <a:r>
                            <a:rPr lang="pl-PL" sz="8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40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elektrody elektrolit Optymalizacja instalacji pomocniczych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a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6333055"/>
                  </p:ext>
                </p:extLst>
              </p:nvPr>
            </p:nvGraphicFramePr>
            <p:xfrm>
              <a:off x="209864" y="712034"/>
              <a:ext cx="3947690" cy="364984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974660"/>
                    <a:gridCol w="1029511"/>
                    <a:gridCol w="972024"/>
                    <a:gridCol w="971495"/>
                  </a:tblGrid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800" dirty="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2020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2050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Kierunki badawcze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800">
                              <a:effectLst/>
                              <a:latin typeface="Calibri"/>
                              <a:ea typeface="Calibri"/>
                              <a:cs typeface="Times New Roman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Elektrolizer tlenkowy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 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7606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Nominalne obciążenie prądowe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0.3 – 1 A/cm</a:t>
                          </a:r>
                          <a:r>
                            <a:rPr lang="pl-PL" sz="800" baseline="300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5625" t="-139744" r="-100000" b="-5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Membrana, kataliza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86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napięcia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pl-PL" sz="800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1-1.5 </a:t>
                          </a:r>
                          <a:r>
                            <a:rPr lang="pl-PL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V</a:t>
                          </a:r>
                          <a:endParaRPr lang="pl-PL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5625" t="-719231" r="-100000" b="-15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Temperatura pracy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700 – 850 C</a:t>
                          </a:r>
                          <a:endParaRPr lang="pl-PL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5625" t="-409615" r="-100000" b="-65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Elektrolit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Ciśnienie pracy, bar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675" t="-500000" r="-189349" b="-539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5625" t="-500000" r="-100000" b="-539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elektrody elektrolit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86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Sprawność , %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75 - 85</a:t>
                          </a:r>
                          <a:endParaRPr lang="pl-PL" sz="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5625" t="-1223077" r="-100000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Katalizatory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Zakres obciążenia, %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30 – 125 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0 - 200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elektrody elektrolit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737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Czystość wodoru, %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99.9 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5625" t="-761538" r="-1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elektrody elektrolit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521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Jednostkowe zużycie energii (system generatora wodoru), kWh/kgH2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40 - 50</a:t>
                          </a:r>
                          <a:endParaRPr lang="pl-PL" sz="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5625" t="-28717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8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Zespół elektrody elektrolit Optymalizacja instalacji pomocniczych</a:t>
                          </a:r>
                          <a:endParaRPr lang="pl-PL" sz="8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2495" marR="52495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161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Poziomy gotowości technologicznej(TRL - Technology Readiness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806450"/>
            <a:ext cx="4689476" cy="358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s://siecotwartychinnowacji.pl/wp-content/uploads/2019/04/2019_03_25_Artykul_nr_3_Poziomy-gotowości-technologicznej-TRL-768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" y="730250"/>
            <a:ext cx="3806984" cy="36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7" y="616730"/>
            <a:ext cx="2849885" cy="209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811463"/>
            <a:ext cx="1822450" cy="162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73" y="652456"/>
            <a:ext cx="2219350" cy="379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88848" y="267976"/>
            <a:ext cx="8229600" cy="562075"/>
          </a:xfrm>
          <a:prstGeom prst="rect">
            <a:avLst/>
          </a:prstGeom>
        </p:spPr>
        <p:txBody>
          <a:bodyPr/>
          <a:lstStyle>
            <a:lvl1pPr algn="l" defTabSz="768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154C8E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Stopień  rozwoju  technologicznego. Zastosowanie</a:t>
            </a:r>
            <a:endParaRPr lang="pl-PL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40" y="588160"/>
            <a:ext cx="2989364" cy="392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9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92494"/>
            <a:ext cx="8229600" cy="562075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Stopień  rozwoju  technologicznego. Zastosowanie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6725" y="982756"/>
            <a:ext cx="8229600" cy="345182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866775"/>
            <a:ext cx="24003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209925"/>
            <a:ext cx="1375054" cy="122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14413"/>
            <a:ext cx="2895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49425"/>
            <a:ext cx="26765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641600" y="4034473"/>
            <a:ext cx="5467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Tadeusz </a:t>
            </a:r>
            <a:r>
              <a:rPr lang="pl-PL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Chmielniak</a:t>
            </a:r>
            <a:r>
              <a:rPr lang="pl-PL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Janusz Kotowicz</a:t>
            </a: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Wybrane zagadnienia gospodarki wodorowej i magazynowanie energii. Wyd. Senatu RP, 2024</a:t>
            </a: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STOPIEŃ  ROZWOJU  TECHNOLOGICZNEGO. Krótkie 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Najwyższymi stopniami gotowości technologicznej i rynkowej ( poziom 9 – wejście na rynek)  charakteryzują się w zakresie elektrolitycznego wytwarzania wodoru elektrolizery polimerowe (PM) oraz alkaliczne (ALK). Elektrolizery ceramiczne i polimerowe z membraną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aniono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-wymienną są na etapie instalacji demonstracyjnych o różnych wartościach mocy ( poziom 6,7 ). Wśród technologii generacji wodoru z separacją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ditlenku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węgla największą dojrzałość technologiczną osiągnęły technologie pirolizy oraz częściowego utleniania węglowodorów (6-8 poziom, instalacje demonstracyjne). Reforming parowy jest w stadium dużych instalacji prototypowych. W zakresie magazynowania wodoru dojrzałe technologie to wysokociśnieniowe zasobniki wodoru ora kawerny solne (10-11 poziom rozwoju technologicznego – pełna dojrzałość technologiczna i rynkowa). W zakresie transportu dojrzałość na poziomie 10,11 osiągnięto w zakresie transportu rurociągowego oraz samochodowego. Inne technologie są stadium sprawdzania demonstracyjnego. </a:t>
            </a: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4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STOPIEŃ  ROZWOJU  TECHNOLOGICZNEGO. Krótkie 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technologii przemysłowego zastosowania wodoru prowadzone są intensywne prace nad wprowadzeniem wodoru do procesów redukcji rud żelaza i procesu wielkopiecowego (metalurgia, 5-7 stopień) . W chemii zaawansowane są procesy elektrolizy amoniaku i metanolu (7-9). W dziedzinie transportu wysoki stopień dojrzałości wdrożeniowej osiągnęły wodorowe stacje ładowania oraz ogniwa polimerowe. Dotyczy to zarówno transportu osobowego jak i ciężkiego. Dla transportu morskiego przygotowywane są zarówno ogniwa wodorowe jak i amoniakalne a także silniki spalinowe zasilane wodorem oraz amoniakiem. Warto zauważyć stosunkowo wysoki stopień dojrzałości technologicznej zastosowania wodoru w transporcie kolejowym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mieszkalnictwie główne wysiłki badawczo – wdrożeniowe są skupione wokół doskonalenia i optymalizacji instalacji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mikrokogeneracji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ogniwami polimerowymi i ceramicznymi (poziom 9). W energetyce małej i dużej mocy prace dotyczą wysokotemperaturowych ogniw paliwowych, wykorzystania wodoru i amoniaku w turbinach gazowych oraz zastąpieniu klasycznych paliw w kotłach parowych amoniakiem i wodorem.</a:t>
            </a: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323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WYZWANIA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8622" y="951836"/>
            <a:ext cx="8229600" cy="3451827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Technologiczne: Postęp w inżynierii materiałowe, dostęp do krytycznych  surowców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04" y="2007209"/>
            <a:ext cx="3007360" cy="172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4" y="1325549"/>
            <a:ext cx="5760720" cy="2417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4" y="3957403"/>
            <a:ext cx="8913746" cy="26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4" y="4222802"/>
            <a:ext cx="4286395" cy="18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121400" y="1560671"/>
            <a:ext cx="291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MJ/kg- skumulowane zużycie energii Pt – 243 GJ/kg</a:t>
            </a:r>
          </a:p>
          <a:p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CO2/ kg – emisja. Pt – 12.5 t CO2/kg</a:t>
            </a:r>
          </a:p>
        </p:txBody>
      </p:sp>
    </p:spTree>
    <p:extLst>
      <p:ext uri="{BB962C8B-B14F-4D97-AF65-F5344CB8AC3E}">
        <p14:creationId xmlns:p14="http://schemas.microsoft.com/office/powerpoint/2010/main" val="8416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335" y="887827"/>
            <a:ext cx="8229600" cy="3451827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Ekonomiczne – W zakresie wszystkich modułów. Istotna zależność od skali produkcyjnej i wielkości mocy jednostkowej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WYZWANIA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2" y="1581462"/>
            <a:ext cx="4386183" cy="291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770" y="1514007"/>
            <a:ext cx="4040712" cy="282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9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5494"/>
            <a:ext cx="8229600" cy="446539"/>
          </a:xfrm>
        </p:spPr>
        <p:txBody>
          <a:bodyPr/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WPROWADZENIE. Prognozy i Strategie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9803" y="1005656"/>
            <a:ext cx="8649325" cy="3451827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Opracowano i przedstawiono wiele dokumentów podkreślających rolę wodoru w procesie dekarbonizacji gospodarki i transformacji systemów energetycznych oraz wskazujących na sposoby realizacji jego funkcji w tym zakresie.  Politykę UE w zakresie wodoru sformułowano m.in. w następujących opracowaniach i dokumentach: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 Roadmap  Europe.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Sustainable Pathway for The European Energy transition. </a:t>
            </a:r>
            <a:r>
              <a:rPr lang="pl-PL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Joint </a:t>
            </a:r>
            <a:r>
              <a:rPr lang="pl-PL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Undertaking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2019, fh.europa.eu;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Hydrogen for a European Green Deal A 2x40 GW Initiative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Fro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Commission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The European Parliament, The Council, The European Economic And Social Committee And The Committee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The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egions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Hydrogen Strategy For A Climate-neutral Europe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COM/2020/301 fina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Komunikat Komisji Do Parlamentu Europejskiego, Rady, Europejskiego Komitetu Ekonomiczno-społecznego I Komitetu Regionów.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Bruksela, Dnia 8.7.2020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Dyrektywa RED III, październik 2023</a:t>
            </a:r>
            <a:b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WYZWANIA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8642" y="964726"/>
            <a:ext cx="4640929" cy="3451827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Ekonomiczne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zachowaniu konsekwencji w realizacji przyjętych scenariuszy skumulowane inwestycje w odnawialny wodór w Europie mogą wynieść do 180-470 mld EUR do 2050 r.  oraz w przedziale 3-18 mld EUR w niskoemisyjny wodór pozyskiwany z paliw kopalnych.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12" y="731500"/>
            <a:ext cx="36068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Koszty produkcji wodoru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965674"/>
            <a:ext cx="4906565" cy="290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12" y="675880"/>
            <a:ext cx="3710788" cy="2897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54460" y="4058658"/>
            <a:ext cx="8470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REFHYNE.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Refinery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Europe.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D7.2 Brief summary report on initial policy implications of the bulk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electrolyser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Dezember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2020,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refhyne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286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2955" y="260104"/>
            <a:ext cx="8229600" cy="562075"/>
          </a:xfrm>
        </p:spPr>
        <p:txBody>
          <a:bodyPr/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biomasowe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069" y="4242698"/>
            <a:ext cx="8952931" cy="444729"/>
          </a:xfrm>
        </p:spPr>
        <p:txBody>
          <a:bodyPr/>
          <a:lstStyle/>
          <a:p>
            <a:pPr marL="0" indent="0">
              <a:buNone/>
            </a:pPr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C Min</a:t>
            </a:r>
            <a:r>
              <a:rPr lang="pl-PL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et al, </a:t>
            </a:r>
            <a:r>
              <a:rPr lang="en-GB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emissions—Part 1:Research landscape and synthesis</a:t>
            </a:r>
            <a:r>
              <a:rPr lang="en-GB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Environmental Research Letters 13 (2018) 063001</a:t>
            </a:r>
            <a:endParaRPr lang="pl-PL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43552" y="719821"/>
            <a:ext cx="8523027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Ograniczenie globalnego ocieplenia do 2°C (1.5°C) wymaga wprowadzenia różnych klas technologii, w tym technologii usuwania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ditlenku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węgla z atmosfery.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Mówimy tu o technologiach  „ujemnych emisji” (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Emissions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 –NET)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Pod tym pojęciem rozumie się zazwyczaj celowe działanie człowieka na rzecz usunięcia emisji CO2 z atmosfery (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Minx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2018).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Wyróżniamy tu działania obejmujące: konwersję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biosurowców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wychwytywaniem i składowaniem dwutlenku węgla (BECCS), zalesianie (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Afforestation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Reforestation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AR),  bezpośredni wychwyt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ditlenku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węgla z powietrza i jego składowanie (Direct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capture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DACCS), technologie przyśpieszonego procesu  wietrzenia (rozkładu) skał (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weathering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EW), nawożenie oceanów (Ocean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OF), technologie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biowęgla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Biochar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BC ) i sekwestracji węgla w glebie (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sequestration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SCS). </a:t>
            </a:r>
          </a:p>
        </p:txBody>
      </p:sp>
    </p:spTree>
    <p:extLst>
      <p:ext uri="{BB962C8B-B14F-4D97-AF65-F5344CB8AC3E}">
        <p14:creationId xmlns:p14="http://schemas.microsoft.com/office/powerpoint/2010/main" val="6146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OGÓLNA CHARAKTERYSTYKA TECHNOLOGII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0251" y="837980"/>
            <a:ext cx="8577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Wśród nich szczególną rolę odgrywają technologie BECCS. Ogólny potencjał ujemnej emisji technologii z grupy BECCS oceniono  na 0.5 – 5 GtCO</a:t>
            </a:r>
            <a:r>
              <a:rPr lang="pl-PL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/rok ( stan osiągnięty w 2050r.) przy cenie 100 – 200  USD/ Mg CO</a:t>
            </a:r>
            <a:r>
              <a:rPr lang="pl-PL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Udział technologii z grupy (BECCS) stanowi od 10 do 20% całkowitego szacowanego efektu wszystkich możliwych przedsięwzięć NET (2050r.),</a:t>
            </a:r>
            <a:r>
              <a:rPr lang="pl-PL" sz="1800" b="1" dirty="0"/>
              <a:t>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Fuss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2018)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Struktury technologiczne z grupy BECCS są złożone. </a:t>
            </a:r>
            <a:r>
              <a:rPr lang="en-GB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żni</a:t>
            </a:r>
            <a:r>
              <a: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ą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się  one szczegółowymi rozwiązaniami w zakresie rodzaju wykorzystanej biomasy (odpadów), technologiami jej uszlachetniania i konwersji ( suszenie, rozdrabnianie, zgazowanie lub piroliza), sposobami oczyszczania produktów konwersji, sposobami generacji wodoru z wykorzystaniem OZE, jego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metanizacji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sposobami wykorzystania ciepła  procesowego, technologiami separacji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ditlenku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węgla, różnymi postaciami produktów końcowych (elektryczność, ciepło, chłód i inne)  i innymi elementami.</a:t>
            </a:r>
          </a:p>
        </p:txBody>
      </p:sp>
      <p:sp>
        <p:nvSpPr>
          <p:cNvPr id="5" name="Prostokąt 4"/>
          <p:cNvSpPr/>
          <p:nvPr/>
        </p:nvSpPr>
        <p:spPr>
          <a:xfrm>
            <a:off x="2835140" y="4194767"/>
            <a:ext cx="6308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Fuss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GB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emissions—Part 2: Costs, potentials and side effects</a:t>
            </a:r>
            <a:r>
              <a:rPr lang="en-GB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Environ. Res. </a:t>
            </a:r>
            <a:r>
              <a:rPr lang="en-GB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GB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 (2018) 063002</a:t>
            </a:r>
            <a:endParaRPr lang="pl-PL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INSTALACJE WODOROWE WYKORZYSTUJĄCE KONWERSJĘ BIOMASY I ODPADÓW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89679" y="1077461"/>
            <a:ext cx="8229600" cy="562075"/>
          </a:xfrm>
          <a:prstGeom prst="rect">
            <a:avLst/>
          </a:prstGeom>
        </p:spPr>
        <p:txBody>
          <a:bodyPr/>
          <a:lstStyle>
            <a:lvl1pPr algn="l" defTabSz="7680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154C8E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384087"/>
              </p:ext>
            </p:extLst>
          </p:nvPr>
        </p:nvGraphicFramePr>
        <p:xfrm>
          <a:off x="4770286" y="571566"/>
          <a:ext cx="3780270" cy="290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Dokument" r:id="rId4" imgW="5755343" imgH="4093100" progId="Word.Document.12">
                  <p:embed/>
                </p:oleObj>
              </mc:Choice>
              <mc:Fallback>
                <p:oleObj name="Dokument" r:id="rId4" imgW="5755343" imgH="4093100" progId="Word.Document.12">
                  <p:embed/>
                  <p:pic>
                    <p:nvPicPr>
                      <p:cNvPr id="0" name="Obi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286" y="571566"/>
                        <a:ext cx="3780270" cy="2903990"/>
                      </a:xfrm>
                      <a:prstGeom prst="rect">
                        <a:avLst/>
                      </a:prstGeom>
                      <a:solidFill>
                        <a:srgbClr val="92D050">
                          <a:alpha val="48000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raz 5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2262134"/>
            <a:ext cx="3831007" cy="175494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04932" y="873756"/>
            <a:ext cx="4324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Ograniczenie globalnego ocieplenia do 2°C (1.5°C) wymaga wprowadzenia różnych klas technologii, w tym technologii usuwania </a:t>
            </a:r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ditlenku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węgla z atmosfery. Mówimy tu o technologiach  „ujemnych emisji” (</a:t>
            </a:r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Emissions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 –NET). Pod tym pojęciem rozumie się zazwyczaj celowe działanie człowieka na rzecz usunięcia emisji CO2 z atmosfery.  Wśród nich szczególną rolę odgrywają bioenergetyczne technologie z wychwytem i składowaniem </a:t>
            </a:r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ditlenku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węgla (</a:t>
            </a:r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Bioenergy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capture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BECCS)</a:t>
            </a:r>
          </a:p>
        </p:txBody>
      </p:sp>
      <p:sp>
        <p:nvSpPr>
          <p:cNvPr id="8" name="Prostokąt 7"/>
          <p:cNvSpPr/>
          <p:nvPr/>
        </p:nvSpPr>
        <p:spPr>
          <a:xfrm>
            <a:off x="104932" y="4029554"/>
            <a:ext cx="494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KATLA, 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 on the potential of electrolysis and gasification of solid fuels for the production of synthetic natural gas in a </a:t>
            </a:r>
            <a:r>
              <a:rPr lang="en-US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polygeneration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pl-PL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Doctoral Thesis in Environmental Engineering, Mining and Energy </a:t>
            </a:r>
            <a:r>
              <a:rPr lang="pl-PL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Silesian</a:t>
            </a:r>
            <a:r>
              <a:rPr lang="pl-PL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pl-PL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Technology , Gliwice, Poland, 2023  </a:t>
            </a:r>
          </a:p>
        </p:txBody>
      </p:sp>
      <p:sp>
        <p:nvSpPr>
          <p:cNvPr id="9" name="Prostokąt 8"/>
          <p:cNvSpPr/>
          <p:nvPr/>
        </p:nvSpPr>
        <p:spPr>
          <a:xfrm>
            <a:off x="4100642" y="3463083"/>
            <a:ext cx="51195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Chmielniak</a:t>
            </a:r>
            <a:r>
              <a:rPr lang="pl-PL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T., </a:t>
            </a:r>
            <a:r>
              <a:rPr lang="pl-PL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Chmielniak</a:t>
            </a:r>
            <a:r>
              <a:rPr lang="pl-PL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T.: Siłownie </a:t>
            </a:r>
            <a:r>
              <a:rPr lang="pl-PL" sz="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biomasowe</a:t>
            </a:r>
            <a:r>
              <a:rPr lang="pl-PL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zintegrowane z generacją wodoru XXXVI KONFERENCJI Zagadnienia surowców energetycznych i energii w gospodarce krajowej, </a:t>
            </a:r>
            <a:r>
              <a:rPr lang="pl-PL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18 października  2023 r., Zakopane</a:t>
            </a:r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800" b="1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Janusz Kotowicz, Kamila </a:t>
            </a:r>
            <a:r>
              <a:rPr lang="pl-PL" sz="800" b="1" spc="2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Szykowska</a:t>
            </a:r>
            <a:r>
              <a:rPr lang="pl-PL" sz="800" b="1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różnych aspektów energetycznego wykorzystania zielonego wodoru. Zjazd Termodynamików, Gdańsk 11-14 09 2023  </a:t>
            </a:r>
          </a:p>
          <a:p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800" b="1" spc="2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833718" y="282398"/>
            <a:ext cx="8229600" cy="562075"/>
          </a:xfrm>
        </p:spPr>
        <p:txBody>
          <a:bodyPr/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BIOGAZ - WODÓR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187" y="844473"/>
            <a:ext cx="5561705" cy="2533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79" y="3234478"/>
            <a:ext cx="4370295" cy="9287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/>
          <p:cNvSpPr/>
          <p:nvPr/>
        </p:nvSpPr>
        <p:spPr>
          <a:xfrm>
            <a:off x="403410" y="4030545"/>
            <a:ext cx="87405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it-IT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Perna</a:t>
            </a:r>
            <a:r>
              <a:rPr lang="it-IT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it-IT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Minutillo, and </a:t>
            </a:r>
            <a:r>
              <a:rPr lang="pl-PL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it-IT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Sorce</a:t>
            </a:r>
            <a:r>
              <a:rPr lang="pl-PL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Modelling of Technologies for Upgrading and Direct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Methanation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biogas: energy analysis and economic assessment </a:t>
            </a:r>
            <a:r>
              <a:rPr lang="pl-PL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E3S Web of Conferences 238, 03002 (2021) </a:t>
            </a:r>
            <a:r>
              <a:rPr lang="pl-PL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 2020</a:t>
            </a:r>
            <a:endParaRPr lang="pl-PL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228325"/>
              </p:ext>
            </p:extLst>
          </p:nvPr>
        </p:nvGraphicFramePr>
        <p:xfrm>
          <a:off x="4948518" y="114703"/>
          <a:ext cx="3919793" cy="4048506"/>
        </p:xfrm>
        <a:graphic>
          <a:graphicData uri="http://schemas.openxmlformats.org/drawingml/2006/table">
            <a:tbl>
              <a:tblPr firstRow="1" firstCol="1" bandRow="1"/>
              <a:tblGrid>
                <a:gridCol w="137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Rodzaj technologii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Biogaz - Separacja CO2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Biogaz + wodór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Uwagi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Strumienie masy, kg/h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Biogaz do procesu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610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610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Biogaz do palnika katalitycznego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Wodór do procesu </a:t>
                      </a:r>
                      <a:r>
                        <a:rPr lang="pl-PL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metanizacji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67.2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Woda do elektrolizera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603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Sorbent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7750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 K2CO3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Ditlenek</a:t>
                      </a: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węgla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387.3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Biometan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216.3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369.6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Bilanse energii, MW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Biometan</a:t>
                      </a: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MW</a:t>
                      </a:r>
                      <a:r>
                        <a:rPr lang="pl-PL" sz="1100" b="1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LHW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2.95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4.81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Ciepło, </a:t>
                      </a:r>
                      <a:r>
                        <a:rPr lang="pl-PL" sz="11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MW</a:t>
                      </a:r>
                      <a:r>
                        <a:rPr lang="pl-PL" sz="1100" b="1" baseline="-25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0,201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0,154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Elektrolizer PM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4.03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Inne potrzeby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0.081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0.087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Sprawność</a:t>
                      </a: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%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pl-PL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22" marR="6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2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KOSZTY SNG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5" y="832011"/>
            <a:ext cx="6696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13" y="1133311"/>
            <a:ext cx="21240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90947" y="4066564"/>
            <a:ext cx="84768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M. Goetz , et al., </a:t>
            </a:r>
            <a:r>
              <a:rPr lang="en-US" b="1" dirty="0"/>
              <a:t>Renewable Power-to-Gas: A technological and economic review</a:t>
            </a:r>
            <a:r>
              <a:rPr lang="pl-PL" b="1" dirty="0"/>
              <a:t>. </a:t>
            </a:r>
            <a:r>
              <a:rPr lang="pl-PL" b="1" i="1" dirty="0" err="1"/>
              <a:t>Renewable</a:t>
            </a:r>
            <a:r>
              <a:rPr lang="pl-PL" b="1" i="1" dirty="0"/>
              <a:t> Energy 85 (2016) 1371-1390</a:t>
            </a:r>
          </a:p>
        </p:txBody>
      </p:sp>
    </p:spTree>
    <p:extLst>
      <p:ext uri="{BB962C8B-B14F-4D97-AF65-F5344CB8AC3E}">
        <p14:creationId xmlns:p14="http://schemas.microsoft.com/office/powerpoint/2010/main" val="33186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Wybrane instalacje demonstracyjne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419562" y="1047598"/>
            <a:ext cx="7964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REFHYNE. </a:t>
            </a:r>
            <a:r>
              <a:rPr lang="pl-PL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Refinery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Europe, 10 MW PME , cel 100 MW – Shell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(REFHYNE. </a:t>
            </a:r>
            <a:r>
              <a:rPr lang="pl-PL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REFHYNE Project 10 MW </a:t>
            </a:r>
            <a:r>
              <a:rPr lang="pl-PL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Electrolyser</a:t>
            </a:r>
            <a:r>
              <a:rPr lang="pl-PL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Rhineland</a:t>
            </a:r>
            <a:r>
              <a:rPr lang="pl-PL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Refinery</a:t>
            </a:r>
            <a:r>
              <a:rPr lang="pl-PL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—General </a:t>
            </a:r>
            <a:r>
              <a:rPr lang="pl-PL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Joint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Undertaking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Brussels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Belgium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2018,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REFHYNE. Partners. 2021. Available online: https://refhyne.eu/about/partners/ (accessed on 8 March 2021)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4652" y="2455591"/>
            <a:ext cx="7964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Deutsche Energie-Agentur-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Strategieplatform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to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Audi E-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Projekt. 2021.</a:t>
            </a:r>
            <a:r>
              <a:rPr lang="pl-PL" sz="1000" dirty="0"/>
              <a:t> </a:t>
            </a:r>
          </a:p>
          <a:p>
            <a:r>
              <a:rPr lang="en-US" sz="1000" dirty="0"/>
              <a:t>(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6000 kW) Catalytic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methanation</a:t>
            </a: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HELMETH</a:t>
            </a:r>
            <a:r>
              <a:rPr lang="pl-PL" sz="1000" dirty="0"/>
              <a:t>  (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Kalsruhe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Germany SOEL (15 kW)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Catalytic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methanation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Prostokąt 6"/>
          <p:cNvSpPr/>
          <p:nvPr/>
        </p:nvSpPr>
        <p:spPr>
          <a:xfrm>
            <a:off x="303377" y="1817039"/>
            <a:ext cx="831933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Greenlab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P2X 12MW &amp;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GreenHyScale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MW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Large-scale EU co-funded P2X project consisting of a 100 MW electrolysis plant aiming to demonstrate production using 17 of our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HyProvide</a:t>
            </a:r>
            <a:r>
              <a:rPr lang="en-US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X1200 starting with a 12 MW P2X plant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8" name="Prostokąt 7"/>
          <p:cNvSpPr/>
          <p:nvPr/>
        </p:nvSpPr>
        <p:spPr>
          <a:xfrm>
            <a:off x="405927" y="3417677"/>
            <a:ext cx="82167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Tauron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KIC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InnoEnergy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/>
              <a:t>( 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Strumień CO2 – 4,5 Nm³/h Strumień H2 – 18,0 Nm³/h Temperatura procesowa – 300–350°C Ciśnienie gazu – do 15 b . Produkcja metanu – 4,4 Nm³/h</a:t>
            </a:r>
          </a:p>
        </p:txBody>
      </p:sp>
      <p:sp>
        <p:nvSpPr>
          <p:cNvPr id="9" name="Prostokąt 8"/>
          <p:cNvSpPr/>
          <p:nvPr/>
        </p:nvSpPr>
        <p:spPr>
          <a:xfrm>
            <a:off x="491382" y="4051860"/>
            <a:ext cx="80458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Manuel Baileraa,</a:t>
            </a:r>
            <a:r>
              <a:rPr lang="pl-PL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to Gas projects review: Lab, pilot and demo plants for storing</a:t>
            </a:r>
            <a:r>
              <a:rPr lang="pl-PL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renewable</a:t>
            </a:r>
            <a:r>
              <a:rPr lang="pl-PL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pl-PL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CO2, 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Renewable and Sustainable Energy Reviews 69 (2017) 292–312</a:t>
            </a:r>
            <a:endParaRPr lang="pl-PL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 zdania o problemach badawczych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5235" y="733436"/>
            <a:ext cx="8229600" cy="345182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Nauka i technologia OP PM  i EL PM obejmują wiele dyscyplin, w tym: </a:t>
            </a:r>
            <a:r>
              <a:rPr lang="pl-PL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termodynamikę, mechanikę płynów, inżynierię materiałową, elektrochemię, inżynierię mechaniczną/chemiczną a także  katalizę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W konsekwencji literatura poświęcona analizie różnych zagadnień OP PM  i EL PM jest bardzo bogata. Jest to następstwem nie tylko zróżnicowania metodycznego wymienionych dyscyplin naukowych, ale także  złożoności procesów charakterystycznych dla tej klasy urządzeń. </a:t>
            </a:r>
            <a:r>
              <a:rPr lang="pl-PL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Głównym problemem jest identyfikacja procesów transportu substancji (głównie wody w różnych stanach skupienia w ośrodkach porowatych) oraz ich sprzężenie z procesami transportu ładunku i wymiany ciepła. Należy zauważyć, że transport, przemiany fazowe, procesy reakcji elektrochemicznych zachodzą jednocześnie w różnych skalach długości i czasu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79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 zdania o problemach badawczych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 istotnego wysiłku badawczego istnieje w dalszym ciągu wiele zagadnień do dalszego wyjaśnienia (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 dokładność modeli obliczeniowych, ujęcie w modelowaniu rzeczywistych struktur warstw dyfuzyjnych i katalitycznych, zbieżność procesu obliczeniowego, optymalizacja konstrukcji, ograniczenie stopnia degradacji poszczególnych modułów w procesach eksploatacji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Dla wysokotemperaturowych instalacji  tlenkowych, obok identyfikacji zagadnień przepływowych, ważnym pozostaje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stanów termicznych dla różnych stanów eksploatacyjnych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4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WPROWADZENIE. Prognozy i Strategie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1358" y="490663"/>
            <a:ext cx="8388438" cy="3869601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Sformułowane cele i zadania mają zapewnić Europie wiodącą pozycję w powstającej globalnej gospodarce wodorowej. I tak np. przedstawiona w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Hydrogen for a European Green Deal A 2x40 GW Initiative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Mapa Drogowa zakłada instalacje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GW elektrolizerów w UE do 2030 r. 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Łączna produkcja wodoru w 2030 r. przez te 40 GW powinna wynieść 4,4 mln ton wodoru (6 GW zainstalowanych w zakładach przemysłowych- 1 mln ton, 34 GW - rynek wodoru – 3.4 mln ton).  4,4 mln ton wodoru (173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25% całkowitego zapotrzebowania UE na wodór (665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Ponadto Mapa Drogowa instalacji  40 GW mocy elektrolizerów w Afryce Północnej i Ukrainie w 2030 r. obejmuje rynek krajowy o mocy 7,5 GW oraz rynek eksportowy o mocy 32,5 GW. Rynek krajowy jest przeznaczony głównie dla produkcji amoniaku, podczas gdy rynkiem eksportowym jest głównie eksport rurociągiem do UE około 3 mln ton lub 118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wodoru 2030 r., co stanowi 17% całego unijnego rynku wodoru w 2030 r.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Łącznie więc realizacja programu 2x40 GW powinna w 2030 r. pokryć 42 % europejskiego zapotrzebowania na wodór. </a:t>
            </a:r>
          </a:p>
          <a:p>
            <a:pPr marL="0" indent="0">
              <a:buNone/>
            </a:pPr>
            <a:endParaRPr lang="pl-PL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Uwagi o geometrii</a:t>
            </a:r>
            <a:endParaRPr lang="pl-PL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16" y="636517"/>
            <a:ext cx="4083712" cy="196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2"/>
              <p:cNvSpPr txBox="1">
                <a:spLocks noChangeArrowheads="1"/>
              </p:cNvSpPr>
              <p:nvPr/>
            </p:nvSpPr>
            <p:spPr bwMode="auto">
              <a:xfrm>
                <a:off x="160995" y="2852723"/>
                <a:ext cx="2284730" cy="15577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pl-PL" sz="1000" b="1" dirty="0"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Długość kanału:1-2.5</a:t>
                </a:r>
                <a14:m>
                  <m:oMath xmlns:m="http://schemas.openxmlformats.org/officeDocument/2006/math">
                    <m:r>
                      <a:rPr lang="pl-PL" sz="1000" b="1" i="1">
                        <a:effectLst/>
                        <a:latin typeface="Cambria Math"/>
                        <a:ea typeface="Calibri"/>
                      </a:rPr>
                      <m:t>×</m:t>
                    </m:r>
                    <m:sSup>
                      <m:sSupPr>
                        <m:ctrlPr>
                          <a:rPr lang="pl-PL" sz="10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pPr>
                      <m:e>
                        <m:r>
                          <a:rPr lang="pl-PL" sz="1000" b="1" i="1">
                            <a:effectLst/>
                            <a:latin typeface="Cambria Math"/>
                            <a:ea typeface="Calibri"/>
                          </a:rPr>
                          <m:t>𝟏𝟎</m:t>
                        </m:r>
                      </m:e>
                      <m:sup>
                        <m:r>
                          <a:rPr lang="pl-PL" sz="1000" b="1" i="1">
                            <a:effectLst/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pl-PL" sz="1000" b="1" i="1">
                            <a:effectLst/>
                            <a:latin typeface="Cambria Math"/>
                            <a:ea typeface="Calibri"/>
                          </a:rPr>
                          <m:t>𝟐</m:t>
                        </m:r>
                      </m:sup>
                    </m:sSup>
                    <m:r>
                      <a:rPr lang="pl-PL" sz="1000" b="1" i="1">
                        <a:effectLst/>
                        <a:latin typeface="Cambria Math"/>
                        <a:ea typeface="Calibri"/>
                      </a:rPr>
                      <m:t>𝒎</m:t>
                    </m:r>
                  </m:oMath>
                </a14:m>
                <a:endParaRPr lang="pl-PL" sz="1000" b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pl-PL" sz="10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Wysokość i szerokość kanałów:1-2.5</a:t>
                </a:r>
                <a14:m>
                  <m:oMath xmlns:m="http://schemas.openxmlformats.org/officeDocument/2006/math">
                    <m:r>
                      <a:rPr lang="pl-PL" sz="1000" b="1" i="1">
                        <a:effectLst/>
                        <a:latin typeface="Cambria Math"/>
                        <a:ea typeface="Times New Roman"/>
                      </a:rPr>
                      <m:t>×</m:t>
                    </m:r>
                    <m:sSup>
                      <m:sSupPr>
                        <m:ctrlPr>
                          <a:rPr lang="pl-PL" sz="1000" b="1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𝟏𝟎</m:t>
                        </m:r>
                      </m:e>
                      <m:sup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𝟑</m:t>
                        </m:r>
                      </m:sup>
                    </m:sSup>
                    <m:r>
                      <a:rPr lang="pl-PL" sz="1000" b="1" i="1">
                        <a:effectLst/>
                        <a:latin typeface="Cambria Math"/>
                        <a:ea typeface="Times New Roman"/>
                      </a:rPr>
                      <m:t>𝒎</m:t>
                    </m:r>
                  </m:oMath>
                </a14:m>
                <a:endParaRPr lang="pl-PL" sz="1000" b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pl-PL" sz="10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Grubość warstw dyfuzyjnych i katalitycznych: 2</a:t>
                </a:r>
                <a14:m>
                  <m:oMath xmlns:m="http://schemas.openxmlformats.org/officeDocument/2006/math">
                    <m:r>
                      <a:rPr lang="pl-PL" sz="1000" b="1" i="1">
                        <a:effectLst/>
                        <a:latin typeface="Cambria Math"/>
                        <a:ea typeface="Times New Roman"/>
                      </a:rPr>
                      <m:t>×</m:t>
                    </m:r>
                    <m:sSup>
                      <m:sSupPr>
                        <m:ctrlPr>
                          <a:rPr lang="pl-PL" sz="1000" b="1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𝟏𝟎</m:t>
                        </m:r>
                      </m:e>
                      <m:sup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𝟒</m:t>
                        </m:r>
                      </m:sup>
                    </m:sSup>
                    <m:r>
                      <a:rPr lang="pl-PL" sz="1000" b="1" i="1">
                        <a:effectLst/>
                        <a:latin typeface="Cambria Math"/>
                        <a:ea typeface="Times New Roman"/>
                      </a:rPr>
                      <m:t>𝒎</m:t>
                    </m:r>
                    <m:d>
                      <m:dPr>
                        <m:begChr m:val="["/>
                        <m:endChr m:val="]"/>
                        <m:ctrlPr>
                          <a:rPr lang="pl-PL" sz="1000" b="1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𝑾𝑫</m:t>
                        </m:r>
                      </m:e>
                    </m:d>
                    <m:r>
                      <a:rPr lang="pl-PL" sz="1000" b="1" i="1">
                        <a:effectLst/>
                        <a:latin typeface="Cambria Math"/>
                        <a:ea typeface="Times New Roman"/>
                      </a:rPr>
                      <m:t>, </m:t>
                    </m:r>
                    <m:sSup>
                      <m:sSupPr>
                        <m:ctrlPr>
                          <a:rPr lang="pl-PL" sz="1000" b="1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𝟏𝟎</m:t>
                        </m:r>
                      </m:e>
                      <m:sup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𝟓</m:t>
                        </m:r>
                      </m:sup>
                    </m:sSup>
                    <m:r>
                      <a:rPr lang="pl-PL" sz="1000" b="1" i="1">
                        <a:effectLst/>
                        <a:latin typeface="Cambria Math"/>
                        <a:ea typeface="Times New Roman"/>
                      </a:rPr>
                      <m:t>𝒎</m:t>
                    </m:r>
                    <m:r>
                      <a:rPr lang="pl-PL" sz="1000" b="1" i="1">
                        <a:effectLst/>
                        <a:latin typeface="Cambria Math"/>
                        <a:ea typeface="Times New Roman"/>
                      </a:rPr>
                      <m:t> [</m:t>
                    </m:r>
                    <m:r>
                      <a:rPr lang="pl-PL" sz="1000" b="1" i="1">
                        <a:effectLst/>
                        <a:latin typeface="Cambria Math"/>
                        <a:ea typeface="Times New Roman"/>
                      </a:rPr>
                      <m:t>𝑾𝑲</m:t>
                    </m:r>
                    <m:r>
                      <a:rPr lang="pl-PL" sz="1000" b="1" i="1">
                        <a:effectLst/>
                        <a:latin typeface="Cambria Math"/>
                        <a:ea typeface="Times New Roman"/>
                      </a:rPr>
                      <m:t>]</m:t>
                    </m:r>
                  </m:oMath>
                </a14:m>
                <a:endParaRPr lang="pl-PL" sz="1000" b="1" dirty="0">
                  <a:effectLst/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pl-PL" sz="1000" b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Grubość membrany:5</a:t>
                </a:r>
                <a14:m>
                  <m:oMath xmlns:m="http://schemas.openxmlformats.org/officeDocument/2006/math">
                    <m:r>
                      <a:rPr lang="pl-PL" sz="1000" b="1" i="1">
                        <a:effectLst/>
                        <a:latin typeface="Cambria Math"/>
                        <a:ea typeface="Times New Roman"/>
                      </a:rPr>
                      <m:t>×</m:t>
                    </m:r>
                    <m:sSup>
                      <m:sSupPr>
                        <m:ctrlPr>
                          <a:rPr lang="pl-PL" sz="1000" b="1" i="1"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𝟏𝟎</m:t>
                        </m:r>
                      </m:e>
                      <m:sup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pl-PL" sz="1000" b="1" i="1">
                            <a:effectLst/>
                            <a:latin typeface="Cambria Math"/>
                            <a:ea typeface="Times New Roman"/>
                          </a:rPr>
                          <m:t>𝟓</m:t>
                        </m:r>
                      </m:sup>
                    </m:sSup>
                    <m:r>
                      <a:rPr lang="pl-PL" sz="1000" i="1">
                        <a:effectLst/>
                        <a:latin typeface="Cambria Math"/>
                        <a:ea typeface="Times New Roman"/>
                      </a:rPr>
                      <m:t>𝑚</m:t>
                    </m:r>
                  </m:oMath>
                </a14:m>
                <a:endParaRPr lang="pl-PL" sz="1000" dirty="0">
                  <a:effectLst/>
                  <a:latin typeface="Times New Roman"/>
                  <a:ea typeface="Calibri"/>
                </a:endParaRPr>
              </a:p>
            </p:txBody>
          </p:sp>
        </mc:Choice>
        <mc:Fallback xmlns="">
          <p:sp>
            <p:nvSpPr>
              <p:cNvPr id="7" name="Pole tekstow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995" y="2852723"/>
                <a:ext cx="2284730" cy="1557799"/>
              </a:xfrm>
              <a:prstGeom prst="rect">
                <a:avLst/>
              </a:prstGeom>
              <a:blipFill rotWithShape="1">
                <a:blip r:embed="rId3"/>
                <a:stretch>
                  <a:fillRect b="-1550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2" y="512701"/>
            <a:ext cx="2992714" cy="234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25" y="2599899"/>
            <a:ext cx="2253466" cy="195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72" y="1107223"/>
            <a:ext cx="2019869" cy="1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04" y="2599899"/>
            <a:ext cx="2204940" cy="214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44" y="2620464"/>
            <a:ext cx="210502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5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Ogólna charakterystyka procesu obliczeniowego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49" y="742812"/>
            <a:ext cx="6378575" cy="363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0" y="4236216"/>
            <a:ext cx="921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Tadeusz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Chmielniak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Leszek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Remiorz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Ogólna charakterystyka zagadnień początkowo – brzegowych w teorii ogniw paliwowych i elektrolizerów, Zjazd Termodynamików, Gdańsk 11-14 09 2023  </a:t>
            </a:r>
          </a:p>
          <a:p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Zjazd Termodynamików, Gdańsk 11-14 09 2023  </a:t>
            </a:r>
          </a:p>
        </p:txBody>
      </p:sp>
    </p:spTree>
    <p:extLst>
      <p:ext uri="{BB962C8B-B14F-4D97-AF65-F5344CB8AC3E}">
        <p14:creationId xmlns:p14="http://schemas.microsoft.com/office/powerpoint/2010/main" val="17790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234" y="174054"/>
            <a:ext cx="8229600" cy="562075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UWAGI KOŃCOWE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8643" y="690406"/>
            <a:ext cx="8229600" cy="3451827"/>
          </a:xfrm>
        </p:spPr>
        <p:txBody>
          <a:bodyPr/>
          <a:lstStyle/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Główny cel transformacji energetycznej (transformacja energetyczna jest ważnym elementem transformacji całej gospodarki) to: bezpieczeństwo energetyczne (w tym akceptowalny poziom kosztów energii), ochrona klimatu (dekarbonizacja gospodarki)  i zasobów (w tym realizacja gospodarki obiegu zamkniętego). To złożony i dalej obciążony wieloma niepewnościami proces o różnorakim charakterze. 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Opracowano i przedstawiono wiele dokumentów podkreślających rolę wodoru w procesie dekarbonizacji gospodarki i transformacji systemów energetycznych. Sformułowane cele są bardzo ambitne. Naturalnym, przy tym,  jest pytanie  czy  rozpatrywane scenariusze polityczne są spójne z możliwościami technologicznymi i ekonomicznymi ?</a:t>
            </a: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167" y="188122"/>
            <a:ext cx="8229600" cy="421927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UWAGI KOŃCOWE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6137" y="882281"/>
            <a:ext cx="8229600" cy="3451827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prezentacji starano się odpowiedzieć na to pytanie, głównie w zakresie produkcji wodoru zielonego i błękitnego oraz podstawowych technologii wykorzystania wodoru, którego udział, według aktualnych ocen,  do 2050 r. może zaspokoić 24 % światowego zapotrzebowania na energię, przy rocznej sprzedaży na poziomie 630 mld EUR .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Najwyższymi stopniami gotowości technologicznej i rynkowej ( poziom 9 – wejście na rynek)  charakteryzują się w zakresie elektrolitycznego wytwarzania wodoru elektrolizery polimerowe (PM) oraz alkaliczne (ALK).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Wśród technologii generacji wodoru z separacją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ditlenku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węgla największą dojrzałość technologiczną osiągnęły technologie pirolizy oraz częściowego utleniania węglowodorów (6-8 poziom, instalacje demonstracyjne).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transportu wodoru dojrzałość na poziomie 10,11 osiągnięto w zakresie transportu rurociągowego oraz samochodowego.</a:t>
            </a: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3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6157" y="739874"/>
            <a:ext cx="8229600" cy="3451827"/>
          </a:xfrm>
        </p:spPr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mieszkalnictwie główne wysiłki badawczo – wdrożeniowe są skupione wokół doskonalenia i optymalizacji instalacji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mikrokogeneracji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ogniwami polimerowymi i ceramicznymi (poziom 9). W energetyce małej i dużej mocy prace dotyczą wysokotemperaturowych ogniw paliwowych, wykorzystania wodoru i amoniaku w turbinach gazowych oraz zastąpieniu klasycznych paliw w kotłach parowych amoniakiem i wodorem.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Istotnym dla dalszego doskonalenia technologii wodorowych są badania naukowe i budowa instalacji demonstracyjnych w obszarach, gdzie nie uzyskano odpowiedniej dojrzałości rynkowej. Dalszego wysiłku badawczego wymaga uzyskanie dojrzałości wdrożeniowej nowych koncepcji generacji i wykorzystania nowych paliw oraz wykorzystania biomasy i odpadów. Kluczowym problemem jest opanowanie racjonalnych technologii magazynowania energii. </a:t>
            </a: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Ważne znaczenie może mieć wykorzystanie energetyki jądrowej do produkcji wodoru (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termoliza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pl-PL" dirty="0"/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UWAGI KOŃCOWE</a:t>
            </a:r>
          </a:p>
        </p:txBody>
      </p:sp>
    </p:spTree>
    <p:extLst>
      <p:ext uri="{BB962C8B-B14F-4D97-AF65-F5344CB8AC3E}">
        <p14:creationId xmlns:p14="http://schemas.microsoft.com/office/powerpoint/2010/main" val="35954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9640" y="1397272"/>
            <a:ext cx="8229600" cy="562075"/>
          </a:xfrm>
        </p:spPr>
        <p:txBody>
          <a:bodyPr/>
          <a:lstStyle/>
          <a:p>
            <a:pPr algn="ctr"/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 ZA UWAGĘ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tadeusz.chmielniak@polsl.pl </a:t>
            </a:r>
          </a:p>
        </p:txBody>
      </p:sp>
    </p:spTree>
    <p:extLst>
      <p:ext uri="{BB962C8B-B14F-4D97-AF65-F5344CB8AC3E}">
        <p14:creationId xmlns:p14="http://schemas.microsoft.com/office/powerpoint/2010/main" val="20771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WPROWADZENIE. Prognozy i Strategie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877" y="539693"/>
            <a:ext cx="8303108" cy="3742185"/>
          </a:xfrm>
        </p:spPr>
        <p:txBody>
          <a:bodyPr/>
          <a:lstStyle/>
          <a:p>
            <a:pPr marL="0" indent="0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Generacja wodoru w tej skali ( 40 GW mocy) wymaga zielonej energii napędowej rzędu 218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roczny czas pracy elektrolizerów 8000 h). Zakłada się, że będzie to energia dostarczona z siłowni wiatrowych (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Offshore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74.5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moc zainstalowana 14.9 GW, średnie roczne wykorzystanie mocy 5000h;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Onshore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58.5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19.6 GW, 3000h; Instalacje słoneczne - 85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47. 2 GW, 1800h) [1Blu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 Przewidywane nakłady inwestycyjne 95,0 mld Euro. Dla zamknięcia zapotrzebowania na wodór (niskoemisyjny) do 2030 roku konieczne są dodatkowe wysiłki technologiczne i inwestycyjne. I tak, zgodnie z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Hydrogen for a European Green Deal A 2x40 GW Initiative</a:t>
            </a:r>
            <a:r>
              <a:rPr lang="pl-PL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zakłada się  generację:</a:t>
            </a: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324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czyli 8,2 mln ton (obecna produkcja szarego wodoru) z gazu ziemnego metodą SMR (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Steam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Methane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Reforming) z CCS, realizującą 90% redukcję emisji CO2 oraz z elektrolizy z zdekarbonizowanych źródeł energii elektrycznej. </a:t>
            </a: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Zakłada się, że z nowego węgla zostanie wyprodukowane 50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lub 1,3mln ton wodoru niskoemisyjnego poprzez zgazowanie i CCS/CCU. </a:t>
            </a:r>
            <a:r>
              <a:rPr lang="pl-PL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Zakłady zgazowania węgla będą realizowane głównie w Polsce, Bułgarii, Rumunii i na Węgrzech. </a:t>
            </a:r>
          </a:p>
          <a:p>
            <a:r>
              <a:rPr lang="pl-PL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Dyrektywa RED III - cel 42% udziału zielonego wodoru w przemyśle w 2030 roku, 45 % - 2035.</a:t>
            </a:r>
          </a:p>
        </p:txBody>
      </p:sp>
    </p:spTree>
    <p:extLst>
      <p:ext uri="{BB962C8B-B14F-4D97-AF65-F5344CB8AC3E}">
        <p14:creationId xmlns:p14="http://schemas.microsoft.com/office/powerpoint/2010/main" val="27846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600" y="163894"/>
            <a:ext cx="8229600" cy="562075"/>
          </a:xfrm>
        </p:spPr>
        <p:txBody>
          <a:bodyPr/>
          <a:lstStyle/>
          <a:p>
            <a:pPr algn="ctr"/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Polska strategia wodorowa</a:t>
            </a:r>
            <a:b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450" y="551976"/>
            <a:ext cx="8585200" cy="345182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Polska Strategia wodorowa zakłada osiągnięcie do 2030 roku wielu celów, w tym:</a:t>
            </a:r>
          </a:p>
          <a:p>
            <a:pPr lvl="0">
              <a:lnSpc>
                <a:spcPct val="100000"/>
              </a:lnSpc>
            </a:pPr>
            <a:r>
              <a:rPr lang="pl-PL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uruchomienie pierwszych przemysłowych instalacji </a:t>
            </a:r>
            <a:r>
              <a:rPr lang="pl-PL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to G</a:t>
            </a:r>
            <a:r>
              <a:rPr lang="pl-PL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klasy 1MW(2025),10+MW(2027), 50+(2030) na bazie krajowych technologii;</a:t>
            </a:r>
          </a:p>
          <a:p>
            <a:pPr>
              <a:lnSpc>
                <a:spcPct val="100000"/>
              </a:lnSpc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instalacje układów ko i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poligeneracyjnych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dla bloków mieszkalnych, małych osiedli oraz obiektów użyteczności publicznej od 10 kW do 250 kW z wykorzystaniem ogniw paliwowych.</a:t>
            </a:r>
          </a:p>
          <a:p>
            <a:pPr lvl="0">
              <a:lnSpc>
                <a:spcPct val="100000"/>
              </a:lnSpc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uruchomienie instalacji do produkcji wodoru ze źródeł niskoemisyjnych m.in. w procesie elektrolizy, z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biometanu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gazów odpadowych, z gazu ziemnego z wykorzystaniem CCS/CCU, w drodze pirolizy oraz innych alternatywnych technologii pozyskiwania wodoru;</a:t>
            </a:r>
          </a:p>
          <a:p>
            <a:pPr lvl="0">
              <a:lnSpc>
                <a:spcPct val="100000"/>
              </a:lnSpc>
            </a:pPr>
            <a:r>
              <a:rPr lang="pl-PL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 mocy zainstalowanej w OZE dla potrzeb produkcji wodoru i paliw syntetycznych w oparciu o proces elektrolizy. Zainstalowana moc elektrolizerów powinna osiągnąć  w 2030 r. 2 GW (  ok 0.19 mln </a:t>
            </a:r>
            <a:r>
              <a:rPr lang="pl-PL" sz="1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ton wodoru) </a:t>
            </a:r>
            <a:endParaRPr lang="pl-PL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zapewnienie warunków do budowy instalacji do produkcji wodoru przy elektrowniach jądrowych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WPROWADZENIE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Powstaje pytanie czy  rozpatrywane scenariusze polityczne są spójne z możliwościami technologicznymi i ekonomicznymi. To bardzo ważne pytanie, zwłaszcza jeżeli się zważy mnogość przedstawionych programów i wizji rozwojowych. Należy przy tym podkreślić, że problem powinien być rozpatrywany z punktu widzenia wszystkich elementów instalacji wodorowych .</a:t>
            </a:r>
          </a:p>
        </p:txBody>
      </p:sp>
    </p:spTree>
    <p:extLst>
      <p:ext uri="{BB962C8B-B14F-4D97-AF65-F5344CB8AC3E}">
        <p14:creationId xmlns:p14="http://schemas.microsoft.com/office/powerpoint/2010/main" val="10881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OGÓLNA STRUKTURA </a:t>
            </a:r>
            <a:b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GOSPODARKI WODOROWEJ</a:t>
            </a:r>
            <a:endParaRPr lang="pl-PL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41" y="23933"/>
            <a:ext cx="3493659" cy="21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" y="1114720"/>
            <a:ext cx="4994872" cy="309808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85" y="2218544"/>
            <a:ext cx="3215037" cy="188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504544" y="410062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Gigawatt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plant.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design and total installed capital costs 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https://ec.europa.eu/commission/presscorner/detail/en/ip_20_1259</a:t>
            </a:r>
          </a:p>
        </p:txBody>
      </p:sp>
      <p:sp>
        <p:nvSpPr>
          <p:cNvPr id="7" name="Prostokąt 6"/>
          <p:cNvSpPr/>
          <p:nvPr/>
        </p:nvSpPr>
        <p:spPr>
          <a:xfrm>
            <a:off x="4997915" y="1428849"/>
            <a:ext cx="1417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Exploitation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Power-to-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Ancillary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Services 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Provision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(within the Context of Synergy Action TSO 2020)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Victor Suarez TU DELFT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13209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instalacji 1GW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3323908" y="1919668"/>
          <a:ext cx="2499360" cy="1315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2020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2030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ALK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432 (Stos-2MW)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I=0.2A/cm</a:t>
                      </a:r>
                      <a:r>
                        <a:rPr lang="pl-PL" sz="1100" baseline="30000">
                          <a:effectLst/>
                        </a:rPr>
                        <a:t>2</a:t>
                      </a:r>
                      <a:r>
                        <a:rPr lang="pl-PL" sz="1100">
                          <a:effectLst/>
                        </a:rPr>
                        <a:t>,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48 (Stos -19.6 MW)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I=1.3A/cm</a:t>
                      </a:r>
                      <a:r>
                        <a:rPr lang="pl-PL" sz="1100" baseline="30000">
                          <a:effectLst/>
                        </a:rPr>
                        <a:t>2</a:t>
                      </a:r>
                      <a:r>
                        <a:rPr lang="pl-PL" sz="1100">
                          <a:effectLst/>
                        </a:rPr>
                        <a:t>,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1485 ( Stos -0.65 MW)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I=2A/cm</a:t>
                      </a:r>
                      <a:r>
                        <a:rPr lang="pl-PL" sz="1100" baseline="30000">
                          <a:effectLst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96 (Stos – 10 MW)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I= 3.5A/cm</a:t>
                      </a:r>
                      <a:r>
                        <a:rPr lang="pl-PL" sz="1100" baseline="30000" dirty="0">
                          <a:effectLst/>
                        </a:rPr>
                        <a:t>2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91" y="561676"/>
            <a:ext cx="7091895" cy="385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7150" y="3245405"/>
            <a:ext cx="28067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Gigawatt</a:t>
            </a:r>
            <a:r>
              <a:rPr lang="pl-PL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pl-PL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pl-PL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plant.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design and total installed capital costs </a:t>
            </a:r>
            <a:r>
              <a:rPr lang="pl-PL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https://ec.europa.eu/commission/presscorner/detail/en/ip_20_1259. </a:t>
            </a:r>
            <a:r>
              <a:rPr lang="pl-PL" sz="1000" dirty="0"/>
              <a:t>The </a:t>
            </a:r>
            <a:r>
              <a:rPr lang="pl-PL" sz="1000" dirty="0" err="1"/>
              <a:t>Hydrohub</a:t>
            </a:r>
            <a:r>
              <a:rPr lang="pl-PL" sz="1000" dirty="0"/>
              <a:t> </a:t>
            </a:r>
            <a:r>
              <a:rPr lang="pl-PL" sz="1000" dirty="0" err="1"/>
              <a:t>GigaWatt</a:t>
            </a:r>
            <a:r>
              <a:rPr lang="pl-PL" sz="1000" dirty="0"/>
              <a:t> </a:t>
            </a:r>
            <a:r>
              <a:rPr lang="pl-PL" sz="1000" dirty="0" err="1"/>
              <a:t>Scale</a:t>
            </a:r>
            <a:r>
              <a:rPr lang="pl-PL" sz="1000" dirty="0"/>
              <a:t> </a:t>
            </a:r>
            <a:r>
              <a:rPr lang="pl-PL" sz="1000" dirty="0" err="1"/>
              <a:t>Electrolyser</a:t>
            </a:r>
            <a:r>
              <a:rPr lang="pl-PL" sz="1000" dirty="0"/>
              <a:t> </a:t>
            </a:r>
            <a:r>
              <a:rPr lang="pl-PL" sz="1000" dirty="0" err="1"/>
              <a:t>project</a:t>
            </a:r>
            <a:r>
              <a:rPr lang="pl-PL" sz="1000" dirty="0"/>
              <a:t> </a:t>
            </a:r>
            <a:r>
              <a:rPr lang="pl-PL" sz="1000" dirty="0" err="1"/>
              <a:t>is</a:t>
            </a:r>
            <a:r>
              <a:rPr lang="pl-PL" sz="1000" dirty="0"/>
              <a:t> </a:t>
            </a:r>
            <a:r>
              <a:rPr lang="pl-PL" sz="1000" dirty="0" err="1"/>
              <a:t>initiated</a:t>
            </a:r>
            <a:r>
              <a:rPr lang="pl-PL" sz="1000" dirty="0"/>
              <a:t> by the </a:t>
            </a:r>
            <a:r>
              <a:rPr lang="pl-PL" sz="1000" dirty="0" err="1"/>
              <a:t>Institute</a:t>
            </a:r>
            <a:r>
              <a:rPr lang="pl-PL" sz="1000" dirty="0"/>
              <a:t> for </a:t>
            </a:r>
            <a:r>
              <a:rPr lang="pl-PL" sz="1000" dirty="0" err="1"/>
              <a:t>Sustainable</a:t>
            </a:r>
            <a:r>
              <a:rPr lang="pl-PL" sz="1000" dirty="0"/>
              <a:t> </a:t>
            </a:r>
            <a:r>
              <a:rPr lang="pl-PL" sz="1000" dirty="0" err="1"/>
              <a:t>Process</a:t>
            </a:r>
            <a:r>
              <a:rPr lang="pl-PL" sz="1000" dirty="0"/>
              <a:t> Technology (ISPT) and </a:t>
            </a:r>
            <a:r>
              <a:rPr lang="pl-PL" sz="1000" dirty="0" err="1"/>
              <a:t>is</a:t>
            </a:r>
            <a:r>
              <a:rPr lang="pl-PL" sz="1000" dirty="0"/>
              <a:t> part of the </a:t>
            </a:r>
            <a:r>
              <a:rPr lang="pl-PL" sz="1000" dirty="0" err="1"/>
              <a:t>Hydrohub</a:t>
            </a:r>
            <a:r>
              <a:rPr lang="pl-PL" sz="1000" dirty="0"/>
              <a:t> </a:t>
            </a:r>
            <a:r>
              <a:rPr lang="pl-PL" sz="1000" dirty="0" err="1"/>
              <a:t>Innovation</a:t>
            </a:r>
            <a:r>
              <a:rPr lang="pl-PL" sz="1000" dirty="0"/>
              <a:t> Program</a:t>
            </a: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2" y="1707640"/>
            <a:ext cx="2359982" cy="140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54756"/>
              </p:ext>
            </p:extLst>
          </p:nvPr>
        </p:nvGraphicFramePr>
        <p:xfrm>
          <a:off x="4561840" y="682326"/>
          <a:ext cx="2499360" cy="676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2020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2030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ALK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432 (Stos-2MW)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I=0.2A/cm</a:t>
                      </a:r>
                      <a:r>
                        <a:rPr lang="pl-PL" sz="800" baseline="30000" dirty="0">
                          <a:effectLst/>
                        </a:rPr>
                        <a:t>2</a:t>
                      </a:r>
                      <a:r>
                        <a:rPr lang="pl-PL" sz="800" dirty="0">
                          <a:effectLst/>
                        </a:rPr>
                        <a:t>, 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48 (Stos -19.6 MW)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I=1.3A/cm</a:t>
                      </a:r>
                      <a:r>
                        <a:rPr lang="pl-PL" sz="800" baseline="30000">
                          <a:effectLst/>
                        </a:rPr>
                        <a:t>2</a:t>
                      </a:r>
                      <a:r>
                        <a:rPr lang="pl-PL" sz="800">
                          <a:effectLst/>
                        </a:rPr>
                        <a:t>,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PM</a:t>
                      </a:r>
                      <a:endParaRPr lang="pl-PL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1485 ( Stos -0.65 MW) I=2A/cm</a:t>
                      </a:r>
                      <a:r>
                        <a:rPr lang="pl-PL" sz="800" baseline="30000" dirty="0">
                          <a:effectLst/>
                        </a:rPr>
                        <a:t>2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96 (Stos – 10 MW)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I= 3.5A/cm</a:t>
                      </a:r>
                      <a:r>
                        <a:rPr lang="pl-PL" sz="800" baseline="30000" dirty="0">
                          <a:effectLst/>
                        </a:rPr>
                        <a:t>2</a:t>
                      </a:r>
                      <a:endParaRPr lang="pl-P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4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 stanu rozwoju technologicznego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5937" y="623533"/>
            <a:ext cx="8229600" cy="345182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52734" y="821047"/>
            <a:ext cx="7772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systemie oceny danego wytworu, technologii  mogą być brane   pod uwagę trzy narzędzia oceny ryzyka: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Poziomy gotowości technologicznej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(TRL - Technology Readiness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),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poziom gotowości produkcyjnej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(MRL - Manufacturing Readiness Level) oraz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poziom gotowości biznesowej i rynkowe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(BMRL- Business and Market Readiness Level). O ich upowszechnieniu zadecydowało pozytywne doświadczenie z ich analizy dla przemysłu lotniczego i półprzewodników. Uważa się, że są w pełni odpowiednie do oceny  złożonych i różnorodnych technologii charakterystycznych dla technologii wodorowych, w tym dla  ogniw paliwowych i elektrolizerów oraz ale także dla innych modułów  ( magazynowanie,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metanizacja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inne)</a:t>
            </a:r>
          </a:p>
        </p:txBody>
      </p:sp>
    </p:spTree>
    <p:extLst>
      <p:ext uri="{BB962C8B-B14F-4D97-AF65-F5344CB8AC3E}">
        <p14:creationId xmlns:p14="http://schemas.microsoft.com/office/powerpoint/2010/main" val="28744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11733</TotalTime>
  <Words>4023</Words>
  <Application>Microsoft Office PowerPoint</Application>
  <PresentationFormat>Pokaz na ekranie (16:9)</PresentationFormat>
  <Paragraphs>457</Paragraphs>
  <Slides>35</Slides>
  <Notes>16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5" baseType="lpstr">
      <vt:lpstr>Arial</vt:lpstr>
      <vt:lpstr>Barlow SCK SemiBold</vt:lpstr>
      <vt:lpstr>Calibri</vt:lpstr>
      <vt:lpstr>Cambria Math</vt:lpstr>
      <vt:lpstr>Google Sans</vt:lpstr>
      <vt:lpstr>Montserrat SemiBold</vt:lpstr>
      <vt:lpstr>Times New Roman</vt:lpstr>
      <vt:lpstr>Wingdings</vt:lpstr>
      <vt:lpstr>Office Theme</vt:lpstr>
      <vt:lpstr>Dokument</vt:lpstr>
      <vt:lpstr> Stan rozwoju wybranych modułów technologii wodorowych</vt:lpstr>
      <vt:lpstr>WPROWADZENIE. Prognozy i Strategie </vt:lpstr>
      <vt:lpstr>WPROWADZENIE. Prognozy i Strategie</vt:lpstr>
      <vt:lpstr>WPROWADZENIE. Prognozy i Strategie</vt:lpstr>
      <vt:lpstr>Polska strategia wodorowa  </vt:lpstr>
      <vt:lpstr>WPROWADZENIE </vt:lpstr>
      <vt:lpstr>OGÓLNA STRUKTURA   GOSPODARKI WODOROWEJ</vt:lpstr>
      <vt:lpstr>Projekt instalacji 1GW</vt:lpstr>
      <vt:lpstr>Ocena stanu rozwoju technologicznego</vt:lpstr>
      <vt:lpstr>EWOLUCJA PARAMETRÓW ELEKTROLIZERÓW</vt:lpstr>
      <vt:lpstr>EWOLUCJA PARAMETRÓW ELEKTROLIZERÓW</vt:lpstr>
      <vt:lpstr>EWOLUCJA PARAMETRÓW ELEKTROLIZERÓW </vt:lpstr>
      <vt:lpstr>Poziomy gotowości technologicznej(TRL - Technology Readiness Levels )</vt:lpstr>
      <vt:lpstr>Prezentacja programu PowerPoint</vt:lpstr>
      <vt:lpstr>Stopień  rozwoju  technologicznego. Zastosowanie </vt:lpstr>
      <vt:lpstr>STOPIEŃ  ROZWOJU  TECHNOLOGICZNEGO. Krótkie podsumowanie</vt:lpstr>
      <vt:lpstr>STOPIEŃ  ROZWOJU  TECHNOLOGICZNEGO. Krótkie podsumowanie</vt:lpstr>
      <vt:lpstr>WYZWANIA</vt:lpstr>
      <vt:lpstr>WYZWANIA</vt:lpstr>
      <vt:lpstr>WYZWANIA</vt:lpstr>
      <vt:lpstr>Koszty produkcji wodoru</vt:lpstr>
      <vt:lpstr>Technologie biomasowe. Wprowadzenie</vt:lpstr>
      <vt:lpstr>OGÓLNA CHARAKTERYSTYKA TECHNOLOGII</vt:lpstr>
      <vt:lpstr>INSTALACJE WODOROWE WYKORZYSTUJĄCE KONWERSJĘ BIOMASY I ODPADÓW </vt:lpstr>
      <vt:lpstr>BIOGAZ - WODÓR</vt:lpstr>
      <vt:lpstr>KOSZTY SNG</vt:lpstr>
      <vt:lpstr>Wybrane instalacje demonstracyjne</vt:lpstr>
      <vt:lpstr>Dwa zdania o problemach badawczych</vt:lpstr>
      <vt:lpstr>Dwa zdania o problemach badawczych c.d.</vt:lpstr>
      <vt:lpstr>Uwagi o geometrii</vt:lpstr>
      <vt:lpstr>Ogólna charakterystyka procesu obliczeniowego</vt:lpstr>
      <vt:lpstr>UWAGI KOŃCOWE</vt:lpstr>
      <vt:lpstr>UWAGI KOŃCOWE </vt:lpstr>
      <vt:lpstr>UWAGI KOŃCOWE</vt:lpstr>
      <vt:lpstr> DZIĘKUJE ZA UWAGĘ tadeusz.chmielniak@polsl.pl 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Halina Kruczek</cp:lastModifiedBy>
  <cp:revision>1356</cp:revision>
  <cp:lastPrinted>2022-06-27T08:00:56Z</cp:lastPrinted>
  <dcterms:created xsi:type="dcterms:W3CDTF">2016-06-20T18:47:00Z</dcterms:created>
  <dcterms:modified xsi:type="dcterms:W3CDTF">2023-12-13T19:31:51Z</dcterms:modified>
</cp:coreProperties>
</file>